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39"/>
  </p:sldMasterIdLst>
  <p:notesMasterIdLst>
    <p:notesMasterId r:id="rId93"/>
  </p:notesMasterIdLst>
  <p:sldIdLst>
    <p:sldId id="256" r:id="rId40"/>
    <p:sldId id="312" r:id="rId41"/>
    <p:sldId id="313" r:id="rId42"/>
    <p:sldId id="303" r:id="rId43"/>
    <p:sldId id="258" r:id="rId44"/>
    <p:sldId id="257" r:id="rId45"/>
    <p:sldId id="259" r:id="rId46"/>
    <p:sldId id="260" r:id="rId47"/>
    <p:sldId id="308" r:id="rId48"/>
    <p:sldId id="271" r:id="rId49"/>
    <p:sldId id="306" r:id="rId50"/>
    <p:sldId id="307" r:id="rId51"/>
    <p:sldId id="305" r:id="rId52"/>
    <p:sldId id="272" r:id="rId53"/>
    <p:sldId id="273" r:id="rId54"/>
    <p:sldId id="274" r:id="rId55"/>
    <p:sldId id="261" r:id="rId56"/>
    <p:sldId id="309" r:id="rId57"/>
    <p:sldId id="311" r:id="rId58"/>
    <p:sldId id="314" r:id="rId59"/>
    <p:sldId id="275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77" r:id="rId68"/>
    <p:sldId id="278" r:id="rId69"/>
    <p:sldId id="269" r:id="rId70"/>
    <p:sldId id="279" r:id="rId71"/>
    <p:sldId id="280" r:id="rId72"/>
    <p:sldId id="297" r:id="rId73"/>
    <p:sldId id="299" r:id="rId74"/>
    <p:sldId id="300" r:id="rId75"/>
    <p:sldId id="296" r:id="rId76"/>
    <p:sldId id="281" r:id="rId77"/>
    <p:sldId id="282" r:id="rId78"/>
    <p:sldId id="283" r:id="rId79"/>
    <p:sldId id="284" r:id="rId80"/>
    <p:sldId id="285" r:id="rId81"/>
    <p:sldId id="270" r:id="rId82"/>
    <p:sldId id="287" r:id="rId83"/>
    <p:sldId id="288" r:id="rId84"/>
    <p:sldId id="289" r:id="rId85"/>
    <p:sldId id="290" r:id="rId86"/>
    <p:sldId id="291" r:id="rId87"/>
    <p:sldId id="292" r:id="rId88"/>
    <p:sldId id="293" r:id="rId89"/>
    <p:sldId id="294" r:id="rId90"/>
    <p:sldId id="295" r:id="rId91"/>
    <p:sldId id="286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3.xml"/><Relationship Id="rId47" Type="http://schemas.openxmlformats.org/officeDocument/2006/relationships/slide" Target="slides/slide8.xml"/><Relationship Id="rId50" Type="http://schemas.openxmlformats.org/officeDocument/2006/relationships/slide" Target="slides/slide11.xml"/><Relationship Id="rId55" Type="http://schemas.openxmlformats.org/officeDocument/2006/relationships/slide" Target="slides/slide16.xml"/><Relationship Id="rId63" Type="http://schemas.openxmlformats.org/officeDocument/2006/relationships/slide" Target="slides/slide24.xml"/><Relationship Id="rId68" Type="http://schemas.openxmlformats.org/officeDocument/2006/relationships/slide" Target="slides/slide29.xml"/><Relationship Id="rId76" Type="http://schemas.openxmlformats.org/officeDocument/2006/relationships/slide" Target="slides/slide37.xml"/><Relationship Id="rId84" Type="http://schemas.openxmlformats.org/officeDocument/2006/relationships/slide" Target="slides/slide45.xml"/><Relationship Id="rId89" Type="http://schemas.openxmlformats.org/officeDocument/2006/relationships/slide" Target="slides/slide50.xml"/><Relationship Id="rId97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32.xml"/><Relationship Id="rId92" Type="http://schemas.openxmlformats.org/officeDocument/2006/relationships/slide" Target="slides/slide5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slide" Target="slides/slide1.xml"/><Relationship Id="rId45" Type="http://schemas.openxmlformats.org/officeDocument/2006/relationships/slide" Target="slides/slide6.xml"/><Relationship Id="rId53" Type="http://schemas.openxmlformats.org/officeDocument/2006/relationships/slide" Target="slides/slide14.xml"/><Relationship Id="rId58" Type="http://schemas.openxmlformats.org/officeDocument/2006/relationships/slide" Target="slides/slide19.xml"/><Relationship Id="rId66" Type="http://schemas.openxmlformats.org/officeDocument/2006/relationships/slide" Target="slides/slide27.xml"/><Relationship Id="rId74" Type="http://schemas.openxmlformats.org/officeDocument/2006/relationships/slide" Target="slides/slide35.xml"/><Relationship Id="rId79" Type="http://schemas.openxmlformats.org/officeDocument/2006/relationships/slide" Target="slides/slide40.xml"/><Relationship Id="rId87" Type="http://schemas.openxmlformats.org/officeDocument/2006/relationships/slide" Target="slides/slide48.xml"/><Relationship Id="rId5" Type="http://schemas.openxmlformats.org/officeDocument/2006/relationships/customXml" Target="../customXml/item5.xml"/><Relationship Id="rId61" Type="http://schemas.openxmlformats.org/officeDocument/2006/relationships/slide" Target="slides/slide22.xml"/><Relationship Id="rId82" Type="http://schemas.openxmlformats.org/officeDocument/2006/relationships/slide" Target="slides/slide43.xml"/><Relationship Id="rId90" Type="http://schemas.openxmlformats.org/officeDocument/2006/relationships/slide" Target="slides/slide51.xml"/><Relationship Id="rId95" Type="http://schemas.openxmlformats.org/officeDocument/2006/relationships/viewProps" Target="view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4.xml"/><Relationship Id="rId48" Type="http://schemas.openxmlformats.org/officeDocument/2006/relationships/slide" Target="slides/slide9.xml"/><Relationship Id="rId56" Type="http://schemas.openxmlformats.org/officeDocument/2006/relationships/slide" Target="slides/slide17.xml"/><Relationship Id="rId64" Type="http://schemas.openxmlformats.org/officeDocument/2006/relationships/slide" Target="slides/slide25.xml"/><Relationship Id="rId69" Type="http://schemas.openxmlformats.org/officeDocument/2006/relationships/slide" Target="slides/slide30.xml"/><Relationship Id="rId77" Type="http://schemas.openxmlformats.org/officeDocument/2006/relationships/slide" Target="slides/slide38.xml"/><Relationship Id="rId8" Type="http://schemas.openxmlformats.org/officeDocument/2006/relationships/customXml" Target="../customXml/item8.xml"/><Relationship Id="rId51" Type="http://schemas.openxmlformats.org/officeDocument/2006/relationships/slide" Target="slides/slide12.xml"/><Relationship Id="rId72" Type="http://schemas.openxmlformats.org/officeDocument/2006/relationships/slide" Target="slides/slide33.xml"/><Relationship Id="rId80" Type="http://schemas.openxmlformats.org/officeDocument/2006/relationships/slide" Target="slides/slide41.xml"/><Relationship Id="rId85" Type="http://schemas.openxmlformats.org/officeDocument/2006/relationships/slide" Target="slides/slide46.xml"/><Relationship Id="rId9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7.xml"/><Relationship Id="rId59" Type="http://schemas.openxmlformats.org/officeDocument/2006/relationships/slide" Target="slides/slide20.xml"/><Relationship Id="rId67" Type="http://schemas.openxmlformats.org/officeDocument/2006/relationships/slide" Target="slides/slide28.xml"/><Relationship Id="rId20" Type="http://schemas.openxmlformats.org/officeDocument/2006/relationships/customXml" Target="../customXml/item20.xml"/><Relationship Id="rId41" Type="http://schemas.openxmlformats.org/officeDocument/2006/relationships/slide" Target="slides/slide2.xml"/><Relationship Id="rId54" Type="http://schemas.openxmlformats.org/officeDocument/2006/relationships/slide" Target="slides/slide15.xml"/><Relationship Id="rId62" Type="http://schemas.openxmlformats.org/officeDocument/2006/relationships/slide" Target="slides/slide23.xml"/><Relationship Id="rId70" Type="http://schemas.openxmlformats.org/officeDocument/2006/relationships/slide" Target="slides/slide31.xml"/><Relationship Id="rId75" Type="http://schemas.openxmlformats.org/officeDocument/2006/relationships/slide" Target="slides/slide36.xml"/><Relationship Id="rId83" Type="http://schemas.openxmlformats.org/officeDocument/2006/relationships/slide" Target="slides/slide44.xml"/><Relationship Id="rId88" Type="http://schemas.openxmlformats.org/officeDocument/2006/relationships/slide" Target="slides/slide49.xml"/><Relationship Id="rId91" Type="http://schemas.openxmlformats.org/officeDocument/2006/relationships/slide" Target="slides/slide52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0.xml"/><Relationship Id="rId57" Type="http://schemas.openxmlformats.org/officeDocument/2006/relationships/slide" Target="slides/slide18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5.xml"/><Relationship Id="rId52" Type="http://schemas.openxmlformats.org/officeDocument/2006/relationships/slide" Target="slides/slide13.xml"/><Relationship Id="rId60" Type="http://schemas.openxmlformats.org/officeDocument/2006/relationships/slide" Target="slides/slide21.xml"/><Relationship Id="rId65" Type="http://schemas.openxmlformats.org/officeDocument/2006/relationships/slide" Target="slides/slide26.xml"/><Relationship Id="rId73" Type="http://schemas.openxmlformats.org/officeDocument/2006/relationships/slide" Target="slides/slide34.xml"/><Relationship Id="rId78" Type="http://schemas.openxmlformats.org/officeDocument/2006/relationships/slide" Target="slides/slide39.xml"/><Relationship Id="rId81" Type="http://schemas.openxmlformats.org/officeDocument/2006/relationships/slide" Target="slides/slide42.xml"/><Relationship Id="rId86" Type="http://schemas.openxmlformats.org/officeDocument/2006/relationships/slide" Target="slides/slide47.xml"/><Relationship Id="rId9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8B19A-E209-463A-8848-B533B5413DB3}" type="datetimeFigureOut">
              <a:rPr lang="ko-KR" altLang="en-US" smtClean="0"/>
              <a:t>2016-08-21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2D13B-4113-4929-B5D3-E2E14C3FC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81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03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.humoruniv.com/board/read.html?table=pds&amp;st=week&amp;pg=0&amp;number=523249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출처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xkcd.com</a:t>
            </a:r>
            <a:endParaRPr lang="en-US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EBB2A-5949-4553-BA11-B20E6DD63E9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96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br>
              <a:rPr lang="ko-KR" altLang="en-US" dirty="0"/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http://m.humoruniv.com/board/read.html?table=pds&amp;st=week&amp;pg=0&amp;number=523249</a:t>
            </a:r>
            <a:endParaRPr lang="en-US" sz="1200" b="0" i="0" u="none" strike="noStrik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EBB2A-5949-4553-BA11-B20E6DD63E9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7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DA40-3431-4B31-8797-A8AD7D0E9D38}" type="datetime1">
              <a:rPr lang="en-US" altLang="ko-KR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92925" y="914399"/>
            <a:ext cx="8911687" cy="57521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589212" y="922214"/>
            <a:ext cx="8915400" cy="5744308"/>
          </a:xfrm>
        </p:spPr>
        <p:txBody>
          <a:bodyPr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71669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  <a:alpha val="95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92925" y="914400"/>
            <a:ext cx="8911687" cy="51404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589212" y="914400"/>
            <a:ext cx="8915400" cy="5140410"/>
          </a:xfrm>
        </p:spPr>
        <p:txBody>
          <a:bodyPr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D18A-EBBA-4B03-9584-FFE9D4A607CA}" type="datetime1">
              <a:rPr lang="en-US" altLang="ko-KR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1440000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151200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9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92925" y="914400"/>
            <a:ext cx="8911687" cy="51404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589212" y="914400"/>
            <a:ext cx="8915400" cy="5140410"/>
          </a:xfrm>
        </p:spPr>
        <p:txBody>
          <a:bodyPr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D18A-EBBA-4B03-9584-FFE9D4A607CA}" type="datetime1">
              <a:rPr lang="en-US" altLang="ko-KR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2160000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223200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7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92925" y="914400"/>
            <a:ext cx="8911687" cy="51404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589212" y="914400"/>
            <a:ext cx="8915400" cy="5140410"/>
          </a:xfrm>
        </p:spPr>
        <p:txBody>
          <a:bodyPr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D18A-EBBA-4B03-9584-FFE9D4A607CA}" type="datetime1">
              <a:rPr lang="en-US" altLang="ko-KR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2880000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295200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92925" y="914400"/>
            <a:ext cx="8911687" cy="51404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589212" y="914400"/>
            <a:ext cx="8915400" cy="5140410"/>
          </a:xfrm>
        </p:spPr>
        <p:txBody>
          <a:bodyPr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D18A-EBBA-4B03-9584-FFE9D4A607CA}" type="datetime1">
              <a:rPr lang="en-US" altLang="ko-KR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3600000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67200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6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92925" y="914400"/>
            <a:ext cx="8911687" cy="51404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589212" y="914400"/>
            <a:ext cx="8915400" cy="5140410"/>
          </a:xfrm>
        </p:spPr>
        <p:txBody>
          <a:bodyPr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D18A-EBBA-4B03-9584-FFE9D4A607CA}" type="datetime1">
              <a:rPr lang="en-US" altLang="ko-KR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4320000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39200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9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5" y="130469"/>
            <a:ext cx="8911687" cy="695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914400"/>
            <a:ext cx="89154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50071-259A-491E-9408-2E97BCBBCF55}" type="datetime1">
              <a:rPr lang="en-US" altLang="ko-KR" smtClean="0"/>
              <a:t>8/21/2016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8.xml"/><Relationship Id="rId7" Type="http://schemas.openxmlformats.org/officeDocument/2006/relationships/image" Target="../media/image32.jpeg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0.xml"/><Relationship Id="rId6" Type="http://schemas.openxmlformats.org/officeDocument/2006/relationships/slideLayout" Target="../slideLayouts/slideLayout2.xml"/><Relationship Id="rId5" Type="http://schemas.openxmlformats.org/officeDocument/2006/relationships/customXml" Target="../../customXml/item5.xml"/><Relationship Id="rId4" Type="http://schemas.openxmlformats.org/officeDocument/2006/relationships/customXml" Target="../../customXml/item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.xml"/><Relationship Id="rId13" Type="http://schemas.openxmlformats.org/officeDocument/2006/relationships/oleObject" Target="../embeddings/oleObject14.bin"/><Relationship Id="rId3" Type="http://schemas.openxmlformats.org/officeDocument/2006/relationships/customXml" Target="../../customXml/item7.xml"/><Relationship Id="rId7" Type="http://schemas.openxmlformats.org/officeDocument/2006/relationships/customXml" Target="../../customXml/item3.xml"/><Relationship Id="rId12" Type="http://schemas.openxmlformats.org/officeDocument/2006/relationships/image" Target="../media/image38.wmf"/><Relationship Id="rId2" Type="http://schemas.openxmlformats.org/officeDocument/2006/relationships/customXml" Target="../../customXml/item1.xml"/><Relationship Id="rId1" Type="http://schemas.openxmlformats.org/officeDocument/2006/relationships/vmlDrawing" Target="../drawings/vmlDrawing3.vml"/><Relationship Id="rId6" Type="http://schemas.openxmlformats.org/officeDocument/2006/relationships/customXml" Target="../../customXml/item6.xml"/><Relationship Id="rId11" Type="http://schemas.openxmlformats.org/officeDocument/2006/relationships/oleObject" Target="../embeddings/oleObject13.bin"/><Relationship Id="rId5" Type="http://schemas.openxmlformats.org/officeDocument/2006/relationships/customXml" Target="../../customXml/item11.xml"/><Relationship Id="rId10" Type="http://schemas.openxmlformats.org/officeDocument/2006/relationships/slideLayout" Target="../slideLayouts/slideLayout2.xml"/><Relationship Id="rId4" Type="http://schemas.openxmlformats.org/officeDocument/2006/relationships/customXml" Target="../../customXml/item12.xml"/><Relationship Id="rId9" Type="http://schemas.openxmlformats.org/officeDocument/2006/relationships/customXml" Target="../../customXml/item2.xml"/><Relationship Id="rId1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0.xml"/><Relationship Id="rId13" Type="http://schemas.openxmlformats.org/officeDocument/2006/relationships/image" Target="../media/image40.wmf"/><Relationship Id="rId3" Type="http://schemas.openxmlformats.org/officeDocument/2006/relationships/customXml" Target="../../customXml/item15.xml"/><Relationship Id="rId7" Type="http://schemas.openxmlformats.org/officeDocument/2006/relationships/customXml" Target="../../customXml/item19.xml"/><Relationship Id="rId12" Type="http://schemas.openxmlformats.org/officeDocument/2006/relationships/oleObject" Target="../embeddings/oleObject15.bin"/><Relationship Id="rId2" Type="http://schemas.openxmlformats.org/officeDocument/2006/relationships/customXml" Target="../../customXml/item14.xml"/><Relationship Id="rId1" Type="http://schemas.openxmlformats.org/officeDocument/2006/relationships/vmlDrawing" Target="../drawings/vmlDrawing4.vml"/><Relationship Id="rId6" Type="http://schemas.openxmlformats.org/officeDocument/2006/relationships/customXml" Target="../../customXml/item18.xml"/><Relationship Id="rId11" Type="http://schemas.openxmlformats.org/officeDocument/2006/relationships/slideLayout" Target="../slideLayouts/slideLayout2.xml"/><Relationship Id="rId5" Type="http://schemas.openxmlformats.org/officeDocument/2006/relationships/customXml" Target="../../customXml/item17.xml"/><Relationship Id="rId15" Type="http://schemas.openxmlformats.org/officeDocument/2006/relationships/image" Target="../media/image41.wmf"/><Relationship Id="rId10" Type="http://schemas.openxmlformats.org/officeDocument/2006/relationships/customXml" Target="../../customXml/item22.xml"/><Relationship Id="rId4" Type="http://schemas.openxmlformats.org/officeDocument/2006/relationships/customXml" Target="../../customXml/item16.xml"/><Relationship Id="rId9" Type="http://schemas.openxmlformats.org/officeDocument/2006/relationships/customXml" Target="../../customXml/item21.xml"/><Relationship Id="rId14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customXml" Target="../../customXml/item25.xml"/><Relationship Id="rId7" Type="http://schemas.openxmlformats.org/officeDocument/2006/relationships/customXml" Target="../../customXml/item29.xml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23.xml"/><Relationship Id="rId6" Type="http://schemas.openxmlformats.org/officeDocument/2006/relationships/customXml" Target="../../customXml/item28.xml"/><Relationship Id="rId5" Type="http://schemas.openxmlformats.org/officeDocument/2006/relationships/customXml" Target="../../customXml/item27.xml"/><Relationship Id="rId4" Type="http://schemas.openxmlformats.org/officeDocument/2006/relationships/customXml" Target="../../customXml/item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6.xml"/><Relationship Id="rId13" Type="http://schemas.openxmlformats.org/officeDocument/2006/relationships/image" Target="../media/image41.wmf"/><Relationship Id="rId3" Type="http://schemas.openxmlformats.org/officeDocument/2006/relationships/customXml" Target="../../customXml/item31.xml"/><Relationship Id="rId7" Type="http://schemas.openxmlformats.org/officeDocument/2006/relationships/customXml" Target="../../customXml/item35.xml"/><Relationship Id="rId12" Type="http://schemas.openxmlformats.org/officeDocument/2006/relationships/oleObject" Target="../embeddings/oleObject17.bin"/><Relationship Id="rId2" Type="http://schemas.openxmlformats.org/officeDocument/2006/relationships/customXml" Target="../../customXml/item30.xml"/><Relationship Id="rId1" Type="http://schemas.openxmlformats.org/officeDocument/2006/relationships/vmlDrawing" Target="../drawings/vmlDrawing5.vml"/><Relationship Id="rId6" Type="http://schemas.openxmlformats.org/officeDocument/2006/relationships/customXml" Target="../../customXml/item34.xml"/><Relationship Id="rId11" Type="http://schemas.openxmlformats.org/officeDocument/2006/relationships/slideLayout" Target="../slideLayouts/slideLayout2.xml"/><Relationship Id="rId5" Type="http://schemas.openxmlformats.org/officeDocument/2006/relationships/customXml" Target="../../customXml/item33.xml"/><Relationship Id="rId10" Type="http://schemas.openxmlformats.org/officeDocument/2006/relationships/customXml" Target="../../customXml/item38.xml"/><Relationship Id="rId4" Type="http://schemas.openxmlformats.org/officeDocument/2006/relationships/customXml" Target="../../customXml/item32.xml"/><Relationship Id="rId9" Type="http://schemas.openxmlformats.org/officeDocument/2006/relationships/customXml" Target="../../customXml/item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6.wmf"/><Relationship Id="rId9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Startup Coding with C </a:t>
            </a:r>
            <a:br>
              <a:rPr lang="en-US" altLang="ko-KR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[Dev C++</a:t>
            </a:r>
            <a:r>
              <a:rPr lang="ko-KR" altLang="en-US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  <a:r>
              <a:rPr lang="en-US" altLang="ko-KR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구동</a:t>
            </a:r>
            <a:r>
              <a:rPr lang="en-US" altLang="ko-KR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br>
              <a:rPr lang="en-US" altLang="ko-KR" dirty="0"/>
            </a:br>
            <a:r>
              <a:rPr lang="en-US" altLang="ko-KR" sz="2400" dirty="0"/>
              <a:t>for data science and mathematical model simulation</a:t>
            </a:r>
            <a:endParaRPr lang="ko-KR" altLang="en-US" sz="2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Pusan National University</a:t>
            </a:r>
          </a:p>
          <a:p>
            <a:r>
              <a:rPr lang="en-US" altLang="ko-KR" dirty="0"/>
              <a:t>Jong-</a:t>
            </a:r>
            <a:r>
              <a:rPr lang="en-US" altLang="ko-KR" dirty="0" err="1"/>
              <a:t>Hyeon</a:t>
            </a:r>
            <a:r>
              <a:rPr lang="en-US" altLang="ko-KR" dirty="0"/>
              <a:t> </a:t>
            </a:r>
            <a:r>
              <a:rPr lang="en-US" altLang="ko-KR" dirty="0" err="1"/>
              <a:t>Seo</a:t>
            </a:r>
            <a:r>
              <a:rPr lang="en-US" altLang="ko-KR" dirty="0"/>
              <a:t> / </a:t>
            </a:r>
            <a:r>
              <a:rPr lang="en-US" altLang="ko-KR" dirty="0" err="1"/>
              <a:t>Ezfarm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10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9" name="Picture 4" descr="https://llibre13.files.wordpress.com/2014/06/4833512699_a730988fb9_o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3" b="8108"/>
          <a:stretch/>
        </p:blipFill>
        <p:spPr bwMode="auto">
          <a:xfrm>
            <a:off x="2703414" y="970344"/>
            <a:ext cx="8690708" cy="4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5" name="직사각형 2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직사각형 25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pic>
        <p:nvPicPr>
          <p:cNvPr id="23554" name="Picture 2" descr="https://godotengine.org/storage/app/uploads/public/57a/b73/701/57ab73701f6533390274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063" y="970344"/>
            <a:ext cx="8873410" cy="566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1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5" name="직사각형 2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직사각형 25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pic>
        <p:nvPicPr>
          <p:cNvPr id="19458" name="Picture 2" descr="http://cfile7.uf.tistory.com/image/26383B3B55C026011DC0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14" y="1030641"/>
            <a:ext cx="6000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pds26.egloos.com/pds/201305/24/29/d0033129_519edd006f3f4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0" r="1063" b="9916"/>
          <a:stretch/>
        </p:blipFill>
        <p:spPr bwMode="auto">
          <a:xfrm>
            <a:off x="5438670" y="4364391"/>
            <a:ext cx="3734544" cy="22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8734308" y="1030641"/>
            <a:ext cx="2715596" cy="1737971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dirty="0"/>
              <a:t>Script Language</a:t>
            </a:r>
          </a:p>
          <a:p>
            <a:pPr marL="342900" indent="-342900">
              <a:buAutoNum type="arabicPeriod"/>
            </a:pPr>
            <a:r>
              <a:rPr lang="en-US" altLang="ko-KR" dirty="0"/>
              <a:t>VBA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MATLAB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JAVA Script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25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5" name="직사각형 2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직사각형 25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pic>
        <p:nvPicPr>
          <p:cNvPr id="22542" name="Picture 14" descr="http://blog.additminds.com/content/images/2015/07/which-programming-language-should-i-learn-first-info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11"/>
            <a:ext cx="12201626" cy="686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41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5" name="직사각형 2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직사각형 25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pic>
        <p:nvPicPr>
          <p:cNvPr id="24584" name="Picture 8" descr="http://images.slideplayer.com/21/6311749/slides/slide_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8975" r="11454" b="6870"/>
          <a:stretch/>
        </p:blipFill>
        <p:spPr bwMode="auto">
          <a:xfrm>
            <a:off x="2944619" y="1086155"/>
            <a:ext cx="7934397" cy="54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http://www.thebushcraftstore.co.uk/ekmps/shops/bduimportsltd/images/condor-greenland-pattern-axe-%5b2%5d-12105-p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23" y="590960"/>
            <a:ext cx="1976869" cy="138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https://d3h1zj156zzd4j.cloudfront.net/catalog/1-saw-ps-r7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62" y="2478606"/>
            <a:ext cx="2475352" cy="12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http://09bada.com/web/product/tiny/ppongsil_341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32" y="3877999"/>
            <a:ext cx="2274260" cy="129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90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사각형: 둥근 모서리 6"/>
          <p:cNvSpPr/>
          <p:nvPr/>
        </p:nvSpPr>
        <p:spPr>
          <a:xfrm>
            <a:off x="2785571" y="963084"/>
            <a:ext cx="3404983" cy="43595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절차 지향형 프로그래밍</a:t>
            </a:r>
          </a:p>
        </p:txBody>
      </p:sp>
      <p:sp>
        <p:nvSpPr>
          <p:cNvPr id="9" name="Content"/>
          <p:cNvSpPr/>
          <p:nvPr>
            <p:custDataLst>
              <p:custData r:id="rId1"/>
            </p:custDataLst>
          </p:nvPr>
        </p:nvSpPr>
        <p:spPr>
          <a:xfrm>
            <a:off x="2785571" y="1500159"/>
            <a:ext cx="3412167" cy="132119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6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define variable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initialize variable</a:t>
            </a:r>
          </a:p>
          <a:p>
            <a:r>
              <a:rPr lang="en-US" sz="16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input variable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solve </a:t>
            </a:r>
            <a:r>
              <a:rPr lang="en-US" sz="16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problem (with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variable)</a:t>
            </a:r>
          </a:p>
          <a:p>
            <a:r>
              <a:rPr lang="en-US" sz="16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output variable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10" name="Content"/>
          <p:cNvSpPr/>
          <p:nvPr>
            <p:custDataLst>
              <p:custData r:id="rId2"/>
            </p:custDataLst>
          </p:nvPr>
        </p:nvSpPr>
        <p:spPr>
          <a:xfrm>
            <a:off x="3432217" y="4172941"/>
            <a:ext cx="1522735" cy="1024367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a, b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 = 0, b = 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 = input()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b = compute(a)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print(b)</a:t>
            </a:r>
          </a:p>
        </p:txBody>
      </p:sp>
      <p:sp>
        <p:nvSpPr>
          <p:cNvPr id="11" name="Content"/>
          <p:cNvSpPr/>
          <p:nvPr>
            <p:custDataLst>
              <p:custData r:id="rId3"/>
            </p:custDataLst>
          </p:nvPr>
        </p:nvSpPr>
        <p:spPr>
          <a:xfrm>
            <a:off x="6171706" y="4769242"/>
            <a:ext cx="1987673" cy="996661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function compute(b)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c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c = 0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c = b+3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return c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12" name="Content"/>
          <p:cNvSpPr/>
          <p:nvPr>
            <p:custDataLst>
              <p:custData r:id="rId4"/>
            </p:custDataLst>
          </p:nvPr>
        </p:nvSpPr>
        <p:spPr>
          <a:xfrm>
            <a:off x="6166456" y="3623034"/>
            <a:ext cx="1987673" cy="1006987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function input()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var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p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p = 0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p =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input_by_key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return p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32217" y="3813909"/>
            <a:ext cx="1522735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" name="사각형: 둥근 모서리 4"/>
          <p:cNvSpPr/>
          <p:nvPr/>
        </p:nvSpPr>
        <p:spPr>
          <a:xfrm>
            <a:off x="3432217" y="4573856"/>
            <a:ext cx="1522735" cy="1466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/>
          <p:cNvSpPr/>
          <p:nvPr/>
        </p:nvSpPr>
        <p:spPr>
          <a:xfrm>
            <a:off x="6190555" y="3657405"/>
            <a:ext cx="1522735" cy="1466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/>
          <p:cNvSpPr/>
          <p:nvPr/>
        </p:nvSpPr>
        <p:spPr>
          <a:xfrm>
            <a:off x="6175270" y="4419023"/>
            <a:ext cx="1522735" cy="1466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/>
          <p:cNvCxnSpPr>
            <a:stCxn id="5" idx="1"/>
            <a:endCxn id="15" idx="1"/>
          </p:cNvCxnSpPr>
          <p:nvPr/>
        </p:nvCxnSpPr>
        <p:spPr>
          <a:xfrm rot="10800000" flipH="1">
            <a:off x="3432217" y="3730725"/>
            <a:ext cx="2758338" cy="916451"/>
          </a:xfrm>
          <a:prstGeom prst="bentConnector3">
            <a:avLst>
              <a:gd name="adj1" fmla="val -8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/>
          <p:cNvCxnSpPr>
            <a:stCxn id="16" idx="1"/>
            <a:endCxn id="5" idx="3"/>
          </p:cNvCxnSpPr>
          <p:nvPr/>
        </p:nvCxnSpPr>
        <p:spPr>
          <a:xfrm rot="10800000" flipV="1">
            <a:off x="4954952" y="4492341"/>
            <a:ext cx="1220318" cy="154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"/>
          <p:cNvSpPr/>
          <p:nvPr>
            <p:custDataLst>
              <p:custData r:id="rId5"/>
            </p:custDataLst>
          </p:nvPr>
        </p:nvSpPr>
        <p:spPr>
          <a:xfrm>
            <a:off x="8608643" y="2801829"/>
            <a:ext cx="2575172" cy="636938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function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input_by_key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System Code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return input variable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27" name="사각형: 둥근 모서리 26"/>
          <p:cNvSpPr/>
          <p:nvPr/>
        </p:nvSpPr>
        <p:spPr>
          <a:xfrm>
            <a:off x="6495701" y="4214604"/>
            <a:ext cx="1593222" cy="180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/>
          <p:cNvCxnSpPr>
            <a:stCxn id="27" idx="1"/>
            <a:endCxn id="30" idx="1"/>
          </p:cNvCxnSpPr>
          <p:nvPr/>
        </p:nvCxnSpPr>
        <p:spPr>
          <a:xfrm rot="10800000" flipH="1">
            <a:off x="6495701" y="2924913"/>
            <a:ext cx="2112942" cy="1380179"/>
          </a:xfrm>
          <a:prstGeom prst="bentConnector3">
            <a:avLst>
              <a:gd name="adj1" fmla="val -237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/>
          <p:cNvSpPr/>
          <p:nvPr/>
        </p:nvSpPr>
        <p:spPr>
          <a:xfrm>
            <a:off x="8608643" y="2825274"/>
            <a:ext cx="2043726" cy="1992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/>
          <p:cNvSpPr/>
          <p:nvPr/>
        </p:nvSpPr>
        <p:spPr>
          <a:xfrm>
            <a:off x="8937888" y="3192985"/>
            <a:ext cx="2043726" cy="1992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42" name="연결선: 꺾임 14341"/>
          <p:cNvCxnSpPr>
            <a:stCxn id="37" idx="1"/>
            <a:endCxn id="27" idx="3"/>
          </p:cNvCxnSpPr>
          <p:nvPr/>
        </p:nvCxnSpPr>
        <p:spPr>
          <a:xfrm rot="10800000" flipV="1">
            <a:off x="8088924" y="3292623"/>
            <a:ext cx="848965" cy="10124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/>
          <p:cNvSpPr/>
          <p:nvPr/>
        </p:nvSpPr>
        <p:spPr>
          <a:xfrm>
            <a:off x="3441067" y="4767044"/>
            <a:ext cx="1522735" cy="1466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46" name="연결선: 꺾임 14345"/>
          <p:cNvCxnSpPr>
            <a:stCxn id="42" idx="3"/>
            <a:endCxn id="45" idx="1"/>
          </p:cNvCxnSpPr>
          <p:nvPr/>
        </p:nvCxnSpPr>
        <p:spPr>
          <a:xfrm>
            <a:off x="4963802" y="4840363"/>
            <a:ext cx="1226753" cy="579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/>
          <p:cNvSpPr/>
          <p:nvPr/>
        </p:nvSpPr>
        <p:spPr>
          <a:xfrm>
            <a:off x="6190555" y="4809561"/>
            <a:ext cx="1632645" cy="1775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/>
          <p:cNvSpPr/>
          <p:nvPr/>
        </p:nvSpPr>
        <p:spPr>
          <a:xfrm>
            <a:off x="6456278" y="5543921"/>
            <a:ext cx="1632645" cy="1775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49" name="연결선: 꺾임 14348"/>
          <p:cNvCxnSpPr>
            <a:stCxn id="47" idx="1"/>
            <a:endCxn id="42" idx="1"/>
          </p:cNvCxnSpPr>
          <p:nvPr/>
        </p:nvCxnSpPr>
        <p:spPr>
          <a:xfrm rot="10800000">
            <a:off x="3441068" y="4840364"/>
            <a:ext cx="3015211" cy="792351"/>
          </a:xfrm>
          <a:prstGeom prst="bentConnector3">
            <a:avLst>
              <a:gd name="adj1" fmla="val 1075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2785571" y="5876353"/>
            <a:ext cx="8600735" cy="7074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수업은 </a:t>
            </a:r>
            <a:r>
              <a:rPr lang="en-US" altLang="ko-KR" dirty="0"/>
              <a:t>C</a:t>
            </a:r>
            <a:r>
              <a:rPr lang="ko-KR" altLang="en-US" dirty="0"/>
              <a:t>의 패러다임인 절차형 방식으로서 주어진 문제를 여러 개의 작은 모듈로 분해하여 각각을 테스트하고 이를 조립하는 방식으로 진행한다</a:t>
            </a:r>
            <a:r>
              <a:rPr lang="en-US" altLang="ko-KR" dirty="0"/>
              <a:t>.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166455" y="3287843"/>
            <a:ext cx="1987674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 Module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8608643" y="2443303"/>
            <a:ext cx="2575172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System Module</a:t>
            </a:r>
            <a:endParaRPr lang="ko-KR" altLang="en-US" dirty="0"/>
          </a:p>
        </p:txBody>
      </p:sp>
      <p:pic>
        <p:nvPicPr>
          <p:cNvPr id="14352" name="Picture 6" descr="http://www.langevin.com/wp-content/uploads/2013/12/SetupTraining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07" y="3625380"/>
            <a:ext cx="1885088" cy="18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/>
          <p:cNvSpPr/>
          <p:nvPr/>
        </p:nvSpPr>
        <p:spPr>
          <a:xfrm>
            <a:off x="6239544" y="967495"/>
            <a:ext cx="2777663" cy="4359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C, Pascal, Perl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60" name="직사각형 59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직사각형 60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자유형: 도형 61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4" name="자유형: 도형 63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자유형: 도형 65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자유형: 도형 67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자유형: 도형 69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자유형: 도형 71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자유형: 도형 73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자유형: 도형 75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8" name="자유형: 도형 77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88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사각형: 둥근 모서리 6"/>
          <p:cNvSpPr/>
          <p:nvPr/>
        </p:nvSpPr>
        <p:spPr>
          <a:xfrm>
            <a:off x="2785570" y="975770"/>
            <a:ext cx="3404983" cy="43595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지향형 프로그래밍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785571" y="5165970"/>
            <a:ext cx="8632706" cy="69556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절차 지향형 </a:t>
            </a:r>
            <a:r>
              <a:rPr lang="en-US" altLang="ko-KR" dirty="0"/>
              <a:t>: </a:t>
            </a:r>
            <a:r>
              <a:rPr lang="ko-KR" altLang="en-US" dirty="0"/>
              <a:t>변수가 목적어</a:t>
            </a:r>
            <a:r>
              <a:rPr lang="en-US" altLang="ko-KR" dirty="0"/>
              <a:t>	compute(</a:t>
            </a:r>
            <a:r>
              <a:rPr lang="en-US" altLang="ko-KR" dirty="0" err="1"/>
              <a:t>a,b</a:t>
            </a:r>
            <a:r>
              <a:rPr lang="en-US" altLang="ko-KR" dirty="0"/>
              <a:t>) (a</a:t>
            </a:r>
            <a:r>
              <a:rPr lang="ko-KR" altLang="en-US" dirty="0"/>
              <a:t>와</a:t>
            </a:r>
            <a:r>
              <a:rPr lang="en-US" altLang="ko-KR" dirty="0"/>
              <a:t> b</a:t>
            </a:r>
            <a:r>
              <a:rPr lang="ko-KR" altLang="en-US" dirty="0"/>
              <a:t>를 가지고 계산하라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객체 지향형 </a:t>
            </a:r>
            <a:r>
              <a:rPr lang="en-US" altLang="ko-KR" dirty="0"/>
              <a:t>: </a:t>
            </a:r>
            <a:r>
              <a:rPr lang="ko-KR" altLang="en-US" dirty="0"/>
              <a:t>변수가 주어 </a:t>
            </a:r>
            <a:r>
              <a:rPr lang="en-US" altLang="ko-KR" dirty="0"/>
              <a:t>		</a:t>
            </a:r>
            <a:r>
              <a:rPr lang="en-US" altLang="ko-KR" dirty="0" err="1"/>
              <a:t>a.compute</a:t>
            </a:r>
            <a:r>
              <a:rPr lang="en-US" altLang="ko-KR" dirty="0"/>
              <a:t>(b) (a</a:t>
            </a:r>
            <a:r>
              <a:rPr lang="ko-KR" altLang="en-US" dirty="0"/>
              <a:t>는 </a:t>
            </a:r>
            <a:r>
              <a:rPr lang="en-US" altLang="ko-KR" dirty="0"/>
              <a:t>b</a:t>
            </a:r>
            <a:r>
              <a:rPr lang="ko-KR" altLang="en-US" dirty="0"/>
              <a:t>를 가지고 계산한다</a:t>
            </a:r>
            <a:r>
              <a:rPr lang="en-US" altLang="ko-KR" dirty="0"/>
              <a:t>.)</a:t>
            </a:r>
            <a:r>
              <a:rPr lang="ko-KR" altLang="en-US" dirty="0"/>
              <a:t>   </a:t>
            </a:r>
            <a:endParaRPr lang="en-US" altLang="ko-KR" dirty="0"/>
          </a:p>
        </p:txBody>
      </p:sp>
      <p:pic>
        <p:nvPicPr>
          <p:cNvPr id="16388" name="Picture 4" descr="http://cfile24.uf.tistory.com/image/204294164C7AFE4272CE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570" y="1533516"/>
            <a:ext cx="5773939" cy="34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www.androidside.com/data/cheditor4/1401/f0fdb4c3f58e3e3f8e77162d893d3055_VSZRRL1YJKzY7q1SKkXCjnkWb5DTNmq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344" y="2809902"/>
            <a:ext cx="3185425" cy="211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5" name="직사각형 3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직사각형 35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자유형: 도형 48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자유형: 도형 50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자유형: 도형 55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8" name="자유형: 도형 57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자유형: 도형 59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sp>
        <p:nvSpPr>
          <p:cNvPr id="28" name="사각형: 둥근 모서리 27"/>
          <p:cNvSpPr/>
          <p:nvPr/>
        </p:nvSpPr>
        <p:spPr>
          <a:xfrm>
            <a:off x="6247359" y="975770"/>
            <a:ext cx="2777663" cy="4359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Java, C++, C#, Python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0189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사각형: 둥근 모서리 6"/>
          <p:cNvSpPr/>
          <p:nvPr/>
        </p:nvSpPr>
        <p:spPr>
          <a:xfrm>
            <a:off x="2750977" y="975770"/>
            <a:ext cx="3404983" cy="43595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함수형 프로그래밍</a:t>
            </a:r>
          </a:p>
        </p:txBody>
      </p:sp>
      <p:pic>
        <p:nvPicPr>
          <p:cNvPr id="17410" name="Picture 2" descr="http://image.slidesharecdn.com/random-151027092207-lva1-app6892/95/haskell-and-function-3-638.jpg?cb=144603638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9" b="24374"/>
          <a:stretch/>
        </p:blipFill>
        <p:spPr bwMode="auto">
          <a:xfrm>
            <a:off x="2683972" y="1485794"/>
            <a:ext cx="5242016" cy="209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2" name="직사각형 11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pic>
        <p:nvPicPr>
          <p:cNvPr id="17539" name="Picture 131" descr="http://designcomputation.anomalus.com/units/objects/functional-procedu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315" y="4440458"/>
            <a:ext cx="6104713" cy="214734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768235" y="3661990"/>
            <a:ext cx="8632706" cy="69556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명령형 프로그래밍 </a:t>
            </a:r>
            <a:r>
              <a:rPr lang="en-US" altLang="ko-KR" dirty="0"/>
              <a:t>: </a:t>
            </a:r>
            <a:r>
              <a:rPr lang="ko-KR" altLang="en-US" dirty="0"/>
              <a:t>데이터나 로직이 계산 과정에서 언제나 변할 수 있음을 가정</a:t>
            </a:r>
            <a:endParaRPr lang="en-US" altLang="ko-KR" dirty="0"/>
          </a:p>
          <a:p>
            <a:r>
              <a:rPr lang="ko-KR" altLang="en-US" dirty="0"/>
              <a:t>함수형 프로그래밍</a:t>
            </a:r>
            <a:r>
              <a:rPr lang="en-US" altLang="ko-KR" dirty="0"/>
              <a:t>:  </a:t>
            </a:r>
            <a:r>
              <a:rPr lang="ko-KR" altLang="en-US" dirty="0"/>
              <a:t>데이터나 로직이 계산 과정에서 절대로 변할 수 없음을 가정</a:t>
            </a:r>
            <a:endParaRPr lang="en-US" altLang="ko-KR" dirty="0"/>
          </a:p>
        </p:txBody>
      </p:sp>
      <p:sp>
        <p:nvSpPr>
          <p:cNvPr id="33" name="사각형: 둥근 모서리 32"/>
          <p:cNvSpPr/>
          <p:nvPr/>
        </p:nvSpPr>
        <p:spPr>
          <a:xfrm>
            <a:off x="6247359" y="975770"/>
            <a:ext cx="3506241" cy="4359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Haskell, Scala,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Clojure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5988" y="1529125"/>
            <a:ext cx="2905734" cy="42900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C++, C#, Python, Java</a:t>
            </a:r>
            <a:endParaRPr lang="en-US" altLang="ko-KR" dirty="0"/>
          </a:p>
        </p:txBody>
      </p:sp>
      <p:pic>
        <p:nvPicPr>
          <p:cNvPr id="17541" name="Picture 133" descr="https://imagery.pragprog.com/products/316/mbfpp.jpg?138136486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56329" r="6479" b="17726"/>
          <a:stretch/>
        </p:blipFill>
        <p:spPr bwMode="auto">
          <a:xfrm>
            <a:off x="7925988" y="2017904"/>
            <a:ext cx="3414149" cy="126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7925987" y="2044306"/>
            <a:ext cx="3474953" cy="157811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쓰이는 대부분의 언어들은 절차지향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객체지향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함수형 프로그래밍을 동시에 지원한다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즉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문법보다는 패러다임이 중요하다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74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Content"/>
          <p:cNvSpPr/>
          <p:nvPr>
            <p:custDataLst>
              <p:custData r:id="rId2"/>
            </p:custDataLst>
          </p:nvPr>
        </p:nvSpPr>
        <p:spPr>
          <a:xfrm>
            <a:off x="2846898" y="1407772"/>
            <a:ext cx="2273525" cy="2783918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stdio.h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&gt;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main()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sum =0,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=0;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while(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&lt; 100)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++;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	if 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%2 != 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	    sum =+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;		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printf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("%d", sum);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return 0;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14" name="Content"/>
          <p:cNvSpPr/>
          <p:nvPr>
            <p:custDataLst>
              <p:custData r:id="rId3"/>
            </p:custDataLst>
          </p:nvPr>
        </p:nvSpPr>
        <p:spPr>
          <a:xfrm>
            <a:off x="2846898" y="6102684"/>
            <a:ext cx="2273525" cy="465308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 = sum(1:2:100);</a:t>
            </a:r>
          </a:p>
          <a:p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disp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(s)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16" name="Content"/>
          <p:cNvSpPr/>
          <p:nvPr>
            <p:custDataLst>
              <p:custData r:id="rId4"/>
            </p:custDataLst>
          </p:nvPr>
        </p:nvSpPr>
        <p:spPr>
          <a:xfrm>
            <a:off x="5267322" y="6104025"/>
            <a:ext cx="3157417" cy="463967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 = sum([2*i+1 for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in range(50)])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print(s)</a:t>
            </a:r>
          </a:p>
        </p:txBody>
      </p:sp>
      <p:sp>
        <p:nvSpPr>
          <p:cNvPr id="17" name="Content"/>
          <p:cNvSpPr/>
          <p:nvPr>
            <p:custDataLst>
              <p:custData r:id="rId5"/>
            </p:custDataLst>
          </p:nvPr>
        </p:nvSpPr>
        <p:spPr>
          <a:xfrm>
            <a:off x="2839330" y="5406486"/>
            <a:ext cx="2273525" cy="65411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 = 1:100;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 = sum(v(mod(v,2) ~= 0));</a:t>
            </a:r>
          </a:p>
          <a:p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disp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(s)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18" name="Content"/>
          <p:cNvSpPr/>
          <p:nvPr>
            <p:custDataLst>
              <p:custData r:id="rId6"/>
            </p:custDataLst>
          </p:nvPr>
        </p:nvSpPr>
        <p:spPr>
          <a:xfrm>
            <a:off x="9144753" y="5409696"/>
            <a:ext cx="2273525" cy="440708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 &lt;- sum(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seq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(1,100, by=2))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print(s)</a:t>
            </a:r>
          </a:p>
        </p:txBody>
      </p:sp>
      <p:sp>
        <p:nvSpPr>
          <p:cNvPr id="20" name="Content"/>
          <p:cNvSpPr/>
          <p:nvPr>
            <p:custDataLst>
              <p:custData r:id="rId7"/>
            </p:custDataLst>
          </p:nvPr>
        </p:nvSpPr>
        <p:spPr>
          <a:xfrm>
            <a:off x="9144753" y="5929445"/>
            <a:ext cx="2273525" cy="638547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 &lt;- 1:100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 &lt;- sum(v[v %% 2!=0])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print(s)</a:t>
            </a:r>
          </a:p>
        </p:txBody>
      </p:sp>
      <p:sp>
        <p:nvSpPr>
          <p:cNvPr id="22" name="Content"/>
          <p:cNvSpPr/>
          <p:nvPr>
            <p:custDataLst>
              <p:custData r:id="rId8"/>
            </p:custDataLst>
          </p:nvPr>
        </p:nvSpPr>
        <p:spPr>
          <a:xfrm>
            <a:off x="5260888" y="2789611"/>
            <a:ext cx="3770386" cy="228819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import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java.util.stream.IntStream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;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public class Test {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public static void main(String[]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{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     Integer sum =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		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IntStream.range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(0, 100)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	        .filter(s -&gt; s%2 != 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	        .reduce(0, 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x,y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 -&gt;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x+y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 	 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System.out.println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(sum);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67322" y="991139"/>
            <a:ext cx="6150956" cy="135954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878200"/>
              </p:ext>
            </p:extLst>
          </p:nvPr>
        </p:nvGraphicFramePr>
        <p:xfrm>
          <a:off x="5364707" y="1084695"/>
          <a:ext cx="583088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" name="Formula" r:id="rId11" imgW="2939040" imgH="581760" progId="Equation.Ribbit">
                  <p:embed/>
                </p:oleObj>
              </mc:Choice>
              <mc:Fallback>
                <p:oleObj name="Formula" r:id="rId11" imgW="2939040" imgH="581760" progId="Equation.Ribbit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64707" y="1084695"/>
                        <a:ext cx="5830888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9144001" y="2431681"/>
            <a:ext cx="2274277" cy="1219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571119"/>
              </p:ext>
            </p:extLst>
          </p:nvPr>
        </p:nvGraphicFramePr>
        <p:xfrm>
          <a:off x="9262020" y="2594889"/>
          <a:ext cx="19335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" name="Formula" r:id="rId13" imgW="974160" imgH="487800" progId="Equation.Ribbit">
                  <p:embed/>
                </p:oleObj>
              </mc:Choice>
              <mc:Fallback>
                <p:oleObj name="Formula" r:id="rId13" imgW="974160" imgH="487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262020" y="2594889"/>
                        <a:ext cx="1933575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"/>
          <p:cNvSpPr/>
          <p:nvPr>
            <p:custDataLst>
              <p:custData r:id="rId9"/>
            </p:custDataLst>
          </p:nvPr>
        </p:nvSpPr>
        <p:spPr>
          <a:xfrm>
            <a:off x="5267322" y="5573957"/>
            <a:ext cx="3157417" cy="484672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 = sum([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for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in range(1,100,2)])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print(s)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4" name="직사각형 23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직사각형 24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839330" y="1088674"/>
            <a:ext cx="2281093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831762" y="5067414"/>
            <a:ext cx="2281093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MATLAB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5267322" y="2441473"/>
            <a:ext cx="3763952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 (Version 8)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260888" y="5231577"/>
            <a:ext cx="3163851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9144001" y="5058891"/>
            <a:ext cx="2274277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2732415" y="1057352"/>
            <a:ext cx="8632706" cy="238146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dirty="0"/>
              <a:t>문제해결을 위한 로직을 정확하다면 구글이나 </a:t>
            </a:r>
            <a:r>
              <a:rPr lang="en-US" altLang="ko-KR" dirty="0"/>
              <a:t>'Stack Overflow'</a:t>
            </a:r>
            <a:r>
              <a:rPr lang="ko-KR" altLang="en-US" dirty="0"/>
              <a:t>에서 간단한 검색만으로 원하는 언어로 해당 로직을 계산하는 코드나 문법을 알아낼 수 있다</a:t>
            </a:r>
            <a:r>
              <a:rPr lang="en-US" altLang="ko-KR" dirty="0"/>
              <a:t>. </a:t>
            </a:r>
            <a:r>
              <a:rPr lang="ko-KR" altLang="en-US" dirty="0"/>
              <a:t>때문에 코딩에서 중요한 것은 문법이 아니라 문제 해결을 위한 로직을 프로그래밍 언어의 패러다임에 맞게 정확히 표현할 수 있는지 여부이다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endParaRPr lang="en-US" altLang="ko-KR" dirty="0"/>
          </a:p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Computational Thinking</a:t>
            </a:r>
          </a:p>
          <a:p>
            <a:r>
              <a:rPr lang="ko-KR" altLang="en-US" dirty="0"/>
              <a:t>이라고 부른다</a:t>
            </a:r>
            <a:r>
              <a:rPr lang="en-US" altLang="ko-KR" dirty="0"/>
              <a:t>.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732415" y="3910984"/>
            <a:ext cx="8632706" cy="2356953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dirty="0"/>
              <a:t>JAVA, MATLAB, Python</a:t>
            </a:r>
            <a:r>
              <a:rPr lang="ko-KR" altLang="en-US" dirty="0"/>
              <a:t>을 포함한</a:t>
            </a:r>
            <a:r>
              <a:rPr lang="en-US" altLang="ko-KR" dirty="0"/>
              <a:t> </a:t>
            </a:r>
            <a:r>
              <a:rPr lang="ko-KR" altLang="en-US" dirty="0"/>
              <a:t>현재까지 새로 만들어진 거의 모든 언어들이 </a:t>
            </a:r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/>
              <a:t>C++</a:t>
            </a:r>
            <a:r>
              <a:rPr lang="ko-KR" altLang="en-US" dirty="0"/>
              <a:t>로 만들어 졌다</a:t>
            </a:r>
            <a:r>
              <a:rPr lang="en-US" altLang="ko-KR" dirty="0"/>
              <a:t>. </a:t>
            </a:r>
            <a:r>
              <a:rPr lang="ko-KR" altLang="en-US" dirty="0"/>
              <a:t>왜냐하면 컴퓨터는 선형적</a:t>
            </a:r>
            <a:r>
              <a:rPr lang="en-US" altLang="ko-KR" dirty="0"/>
              <a:t>(</a:t>
            </a:r>
            <a:r>
              <a:rPr lang="ko-KR" altLang="en-US" dirty="0"/>
              <a:t>명령형 방식</a:t>
            </a:r>
            <a:r>
              <a:rPr lang="en-US" altLang="ko-KR" dirty="0"/>
              <a:t>)</a:t>
            </a:r>
            <a:r>
              <a:rPr lang="ko-KR" altLang="en-US" dirty="0"/>
              <a:t>으로 만 처리가능하기 때문이다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문제해결을 위한 패러다임이 바뀌면서 코딩 문법이 변하더라도 여러분이 입력한 코드는 마지막 단계에서 결국 명령형 방식으로 번역되어 처리될 수 밖에 없다</a:t>
            </a:r>
            <a:r>
              <a:rPr lang="en-US" altLang="ko-KR" dirty="0"/>
              <a:t>. C</a:t>
            </a:r>
            <a:r>
              <a:rPr lang="ko-KR" altLang="en-US" dirty="0"/>
              <a:t>를 배우면서 명령형 방식의 하드웨어 친화적인 소프트웨어 동작 원리에 익숙해 진다면 다른 언어나 툴을 사용하더라도 언어의 장단점과 문제점을 제대로 파악할 수 있어서 더 어려운 과정으로 나아가려 하거나 데이터가 많아져서 최적화가 </a:t>
            </a:r>
            <a:r>
              <a:rPr lang="ko-KR" altLang="en-US"/>
              <a:t>필요할 경우 그러한 지식이 </a:t>
            </a:r>
            <a:r>
              <a:rPr lang="ko-KR" altLang="en-US" dirty="0"/>
              <a:t>큰 도움이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92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Content"/>
          <p:cNvSpPr/>
          <p:nvPr>
            <p:custDataLst>
              <p:custData r:id="rId2"/>
            </p:custDataLst>
          </p:nvPr>
        </p:nvSpPr>
        <p:spPr>
          <a:xfrm>
            <a:off x="2651523" y="1407771"/>
            <a:ext cx="2273525" cy="267806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add(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a,b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a + b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compute (n)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&lt;- 1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&lt;- 0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repeat 1 to n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add(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i+1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sum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22" name="Content"/>
          <p:cNvSpPr/>
          <p:nvPr>
            <p:custDataLst>
              <p:custData r:id="rId3"/>
            </p:custDataLst>
          </p:nvPr>
        </p:nvSpPr>
        <p:spPr>
          <a:xfrm>
            <a:off x="4982782" y="1407772"/>
            <a:ext cx="2058891" cy="80534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compute (n)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v &lt;- vector(1:100)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sum(v)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31268" y="5291016"/>
            <a:ext cx="1680309" cy="1219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685103"/>
              </p:ext>
            </p:extLst>
          </p:nvPr>
        </p:nvGraphicFramePr>
        <p:xfrm>
          <a:off x="3380115" y="5486046"/>
          <a:ext cx="58261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6" name="Formula" r:id="rId12" imgW="293400" imgH="462600" progId="Equation.Ribbit">
                  <p:embed/>
                </p:oleObj>
              </mc:Choice>
              <mc:Fallback>
                <p:oleObj name="Formula" r:id="rId12" imgW="293400" imgH="462600" progId="Equation.Ribbit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80115" y="5486046"/>
                        <a:ext cx="58261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4" name="직사각형 23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직사각형 24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643955" y="1088674"/>
            <a:ext cx="2281093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명령형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982782" y="1088674"/>
            <a:ext cx="2058891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벡터형</a:t>
            </a:r>
          </a:p>
        </p:txBody>
      </p:sp>
      <p:sp>
        <p:nvSpPr>
          <p:cNvPr id="43" name="Content"/>
          <p:cNvSpPr/>
          <p:nvPr>
            <p:custDataLst>
              <p:custData r:id="rId4"/>
            </p:custDataLst>
          </p:nvPr>
        </p:nvSpPr>
        <p:spPr>
          <a:xfrm>
            <a:off x="2641015" y="4150944"/>
            <a:ext cx="2273525" cy="88249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 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sum &lt;- compute(100)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sum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49" name="Content"/>
          <p:cNvSpPr/>
          <p:nvPr>
            <p:custDataLst>
              <p:custData r:id="rId5"/>
            </p:custDataLst>
          </p:nvPr>
        </p:nvSpPr>
        <p:spPr>
          <a:xfrm>
            <a:off x="4982782" y="2305863"/>
            <a:ext cx="2058891" cy="88188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main(n)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sum &lt;- compute(100)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sum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50" name="Content"/>
          <p:cNvSpPr/>
          <p:nvPr>
            <p:custDataLst>
              <p:custData r:id="rId6"/>
            </p:custDataLst>
          </p:nvPr>
        </p:nvSpPr>
        <p:spPr>
          <a:xfrm>
            <a:off x="7099407" y="1407772"/>
            <a:ext cx="1973328" cy="407783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class S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init</a:t>
            </a:r>
            <a:endParaRPr lang="en-US" sz="1200" dirty="0">
              <a:solidFill>
                <a:srgbClr val="7030A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&lt;- 0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endParaRPr lang="en-US" sz="1200" dirty="0">
              <a:solidFill>
                <a:srgbClr val="7030A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operate(b)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+ b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 </a:t>
            </a:r>
          </a:p>
          <a:p>
            <a:endParaRPr lang="en-US" sz="1200" dirty="0">
              <a:solidFill>
                <a:srgbClr val="7030A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compute()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&lt;- 1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repeat 1 to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ed</a:t>
            </a:r>
            <a:endParaRPr lang="en-US" sz="1200" dirty="0">
              <a:solidFill>
                <a:srgbClr val="7030A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  operate(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 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i+1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end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get()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return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endParaRPr lang="en-US" sz="1200" dirty="0">
              <a:solidFill>
                <a:srgbClr val="7030A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   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099407" y="1088674"/>
            <a:ext cx="1973328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객체지향</a:t>
            </a:r>
          </a:p>
        </p:txBody>
      </p:sp>
      <p:sp>
        <p:nvSpPr>
          <p:cNvPr id="52" name="Content"/>
          <p:cNvSpPr/>
          <p:nvPr>
            <p:custDataLst>
              <p:custData r:id="rId7"/>
            </p:custDataLst>
          </p:nvPr>
        </p:nvSpPr>
        <p:spPr>
          <a:xfrm>
            <a:off x="7099407" y="5561323"/>
            <a:ext cx="1973328" cy="102516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new S(100)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s.compute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s.get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33789" y="5291016"/>
            <a:ext cx="1680309" cy="1219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415038"/>
              </p:ext>
            </p:extLst>
          </p:nvPr>
        </p:nvGraphicFramePr>
        <p:xfrm>
          <a:off x="5708036" y="5485608"/>
          <a:ext cx="53181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7" name="Formula" r:id="rId14" imgW="268200" imgH="462600" progId="Equation.Ribbit">
                  <p:embed/>
                </p:oleObj>
              </mc:Choice>
              <mc:Fallback>
                <p:oleObj name="Formula" r:id="rId14" imgW="268200" imgH="462600" progId="Equation.Ribbit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08036" y="5485608"/>
                        <a:ext cx="531813" cy="91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Content"/>
          <p:cNvSpPr/>
          <p:nvPr>
            <p:custDataLst>
              <p:custData r:id="rId8"/>
            </p:custDataLst>
          </p:nvPr>
        </p:nvSpPr>
        <p:spPr>
          <a:xfrm>
            <a:off x="9128370" y="1407773"/>
            <a:ext cx="2336800" cy="2678068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add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a,b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 + b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gen 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(i+1)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compute 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n,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oper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stream(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gen)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.reduce(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oper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.limit(n)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128370" y="1088674"/>
            <a:ext cx="2336800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함수형</a:t>
            </a:r>
          </a:p>
        </p:txBody>
      </p:sp>
      <p:sp>
        <p:nvSpPr>
          <p:cNvPr id="57" name="Content"/>
          <p:cNvSpPr/>
          <p:nvPr>
            <p:custDataLst>
              <p:custData r:id="rId9"/>
            </p:custDataLst>
          </p:nvPr>
        </p:nvSpPr>
        <p:spPr>
          <a:xfrm>
            <a:off x="10475166" y="7535595"/>
            <a:ext cx="2058891" cy="102516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main(n)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new S()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s.compute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(100)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s.get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7" name="화살표: 오른쪽 6"/>
          <p:cNvSpPr/>
          <p:nvPr/>
        </p:nvSpPr>
        <p:spPr>
          <a:xfrm>
            <a:off x="4588987" y="5576277"/>
            <a:ext cx="471438" cy="64867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Content"/>
          <p:cNvSpPr/>
          <p:nvPr>
            <p:custDataLst>
              <p:custData r:id="rId10"/>
            </p:custDataLst>
          </p:nvPr>
        </p:nvSpPr>
        <p:spPr>
          <a:xfrm>
            <a:off x="9128370" y="4156798"/>
            <a:ext cx="2336800" cy="102516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sum &lt;- compute(1,n,add)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sum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7907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Content"/>
          <p:cNvSpPr/>
          <p:nvPr>
            <p:custDataLst>
              <p:custData r:id="rId1"/>
            </p:custDataLst>
          </p:nvPr>
        </p:nvSpPr>
        <p:spPr>
          <a:xfrm>
            <a:off x="2651523" y="1407771"/>
            <a:ext cx="3378954" cy="2525938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add(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a,b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a + b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compute 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ed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*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endParaRPr lang="en-US" sz="1200" dirty="0">
              <a:solidFill>
                <a:srgbClr val="FF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*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&lt;- 0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repeat from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to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ed</a:t>
            </a:r>
            <a:endParaRPr lang="en-US" sz="1200" dirty="0">
              <a:solidFill>
                <a:srgbClr val="FF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*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add(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i+1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4" name="직사각형 23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직사각형 24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643955" y="1088674"/>
            <a:ext cx="3390202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명령형</a:t>
            </a:r>
          </a:p>
        </p:txBody>
      </p:sp>
      <p:sp>
        <p:nvSpPr>
          <p:cNvPr id="43" name="Content"/>
          <p:cNvSpPr/>
          <p:nvPr>
            <p:custDataLst>
              <p:custData r:id="rId2"/>
            </p:custDataLst>
          </p:nvPr>
        </p:nvSpPr>
        <p:spPr>
          <a:xfrm>
            <a:off x="2651523" y="4024923"/>
            <a:ext cx="3378954" cy="254781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 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val1 = 0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val2 = 0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process(compute, 1, 49, &amp;val1)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process(compute, 50, 100, &amp;val2)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val1 + val2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50" name="Content"/>
          <p:cNvSpPr/>
          <p:nvPr>
            <p:custDataLst>
              <p:custData r:id="rId3"/>
            </p:custDataLst>
          </p:nvPr>
        </p:nvSpPr>
        <p:spPr>
          <a:xfrm>
            <a:off x="6188971" y="1407772"/>
            <a:ext cx="2587706" cy="328927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class T extend S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</a:t>
            </a:r>
          </a:p>
          <a:p>
            <a:endParaRPr lang="en-US" sz="1200" dirty="0">
              <a:solidFill>
                <a:srgbClr val="7030A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init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s,e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s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ed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e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endParaRPr lang="en-US" sz="1200" dirty="0">
              <a:solidFill>
                <a:srgbClr val="7030A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compute()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endParaRPr lang="en-US" sz="1200" dirty="0">
              <a:solidFill>
                <a:srgbClr val="FF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repeat from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to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ed</a:t>
            </a:r>
            <a:endParaRPr lang="en-US" sz="1200" dirty="0">
              <a:solidFill>
                <a:srgbClr val="FF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  operate(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 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i+1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end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188971" y="1088674"/>
            <a:ext cx="2587706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객체지향</a:t>
            </a:r>
          </a:p>
        </p:txBody>
      </p:sp>
      <p:sp>
        <p:nvSpPr>
          <p:cNvPr id="52" name="Content"/>
          <p:cNvSpPr/>
          <p:nvPr>
            <p:custDataLst>
              <p:custData r:id="rId4"/>
            </p:custDataLst>
          </p:nvPr>
        </p:nvSpPr>
        <p:spPr>
          <a:xfrm>
            <a:off x="6201832" y="4758778"/>
            <a:ext cx="2574845" cy="170277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 s1 &lt;- new T(1,49)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 s2 &lt;- new T(50,100)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Process p &lt;- new Process(2)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p.add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(s1)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p.add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(s2)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p.run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() 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s1.get() + s2.get()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55" name="Content"/>
          <p:cNvSpPr/>
          <p:nvPr>
            <p:custDataLst>
              <p:custData r:id="rId5"/>
            </p:custDataLst>
          </p:nvPr>
        </p:nvSpPr>
        <p:spPr>
          <a:xfrm>
            <a:off x="8935171" y="1407771"/>
            <a:ext cx="2336800" cy="288055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add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a,b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 + b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gen 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(i+1)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compute 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n,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oper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stream(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gen)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.parallel()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.reduce(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st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oper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.limit(n)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935171" y="1088674"/>
            <a:ext cx="2336800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함수형</a:t>
            </a:r>
          </a:p>
        </p:txBody>
      </p:sp>
      <p:sp>
        <p:nvSpPr>
          <p:cNvPr id="57" name="Content"/>
          <p:cNvSpPr/>
          <p:nvPr>
            <p:custDataLst>
              <p:custData r:id="rId6"/>
            </p:custDataLst>
          </p:nvPr>
        </p:nvSpPr>
        <p:spPr>
          <a:xfrm>
            <a:off x="10475166" y="7535595"/>
            <a:ext cx="2058891" cy="102516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main(n)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new S()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s.compute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(100)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s.get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58" name="Content"/>
          <p:cNvSpPr/>
          <p:nvPr>
            <p:custDataLst>
              <p:custData r:id="rId7"/>
            </p:custDataLst>
          </p:nvPr>
        </p:nvSpPr>
        <p:spPr>
          <a:xfrm>
            <a:off x="8935171" y="4343720"/>
            <a:ext cx="2336800" cy="102516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sum &lt;- compute(1,n,add)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sum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11958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5859" y="0"/>
            <a:ext cx="11916141" cy="1367692"/>
          </a:xfrm>
        </p:spPr>
        <p:txBody>
          <a:bodyPr>
            <a:normAutofit fontScale="90000"/>
          </a:bodyPr>
          <a:lstStyle/>
          <a:p>
            <a:r>
              <a:rPr lang="en-US" altLang="ko-KR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Startup Coding with C </a:t>
            </a:r>
            <a:br>
              <a:rPr lang="en-US" altLang="ko-KR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69589" y="3838662"/>
            <a:ext cx="11705180" cy="49127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라틴어로 시작하는 중세문학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69589" y="1028272"/>
            <a:ext cx="11705180" cy="49127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실변수해석과 함수해석학으로 시작하는 미분방정식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369589" y="3274277"/>
            <a:ext cx="11705180" cy="49127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헤겔 철학으로 시작하는 법리학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69589" y="1587306"/>
            <a:ext cx="11705180" cy="49127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집합론과 실해석으로 시작하는 확률론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369589" y="2148995"/>
            <a:ext cx="11705180" cy="49127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정수론과 대수학으로 시작하는 </a:t>
            </a:r>
            <a:r>
              <a:rPr lang="ko-KR" altLang="en-US" dirty="0" err="1"/>
              <a:t>암호학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369589" y="2710684"/>
            <a:ext cx="11705180" cy="49127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조선왕조 실록으로 시작하는 한국 근대사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369589" y="6069499"/>
            <a:ext cx="11705180" cy="49127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선형대수로 시작하는 컴퓨터 그래픽</a:t>
            </a:r>
            <a:endParaRPr lang="en-US" altLang="ko-KR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589" y="4958531"/>
            <a:ext cx="11705180" cy="49127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사영기하학으로</a:t>
            </a:r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시작하는 서양미술</a:t>
            </a:r>
            <a:endParaRPr lang="en-US" altLang="ko-KR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589" y="4403047"/>
            <a:ext cx="11705180" cy="49127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집합론으로 시작하는 교양수학</a:t>
            </a:r>
            <a:endParaRPr lang="en-US" altLang="ko-KR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589" y="5514015"/>
            <a:ext cx="11705180" cy="49127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확률론으로 시작하는 금융분석</a:t>
            </a:r>
            <a:endParaRPr lang="en-US" altLang="ko-KR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86585" y="1203569"/>
            <a:ext cx="5869353" cy="12895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소프트웨어 공학과 관점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86585" y="2875146"/>
            <a:ext cx="5869353" cy="12895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전공별 관점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986584" y="4559400"/>
            <a:ext cx="5869353" cy="18804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우리 관점</a:t>
            </a:r>
          </a:p>
        </p:txBody>
      </p:sp>
    </p:spTree>
    <p:extLst>
      <p:ext uri="{BB962C8B-B14F-4D97-AF65-F5344CB8AC3E}">
        <p14:creationId xmlns:p14="http://schemas.microsoft.com/office/powerpoint/2010/main" val="747846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Content"/>
          <p:cNvSpPr/>
          <p:nvPr>
            <p:custDataLst>
              <p:custData r:id="rId2"/>
            </p:custDataLst>
          </p:nvPr>
        </p:nvSpPr>
        <p:spPr>
          <a:xfrm>
            <a:off x="2667153" y="1407770"/>
            <a:ext cx="2217462" cy="425316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mult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a,b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a * b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compute (n, opt=0)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&lt;- 1</a:t>
            </a:r>
          </a:p>
          <a:p>
            <a:endParaRPr lang="en-US" sz="1200" b="1" dirty="0">
              <a:solidFill>
                <a:srgbClr val="FF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if opt == 0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&lt;- 0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else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&lt;- 1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repeat 1 to n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if opt == 0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add(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,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else 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mult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val,i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    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end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i+1    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22" name="Content"/>
          <p:cNvSpPr/>
          <p:nvPr>
            <p:custDataLst>
              <p:custData r:id="rId3"/>
            </p:custDataLst>
          </p:nvPr>
        </p:nvSpPr>
        <p:spPr>
          <a:xfrm>
            <a:off x="8341742" y="3709316"/>
            <a:ext cx="2952144" cy="156597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compute(n, opt = 0)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v &lt;- vector(1:100)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if opt == 0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return sum(v)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else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return round(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exp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(sum(log(v)))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4" name="직사각형 23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직사각형 24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659585" y="1088674"/>
            <a:ext cx="2223898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명령형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8341732" y="3369658"/>
            <a:ext cx="2952154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벡터형</a:t>
            </a:r>
          </a:p>
        </p:txBody>
      </p:sp>
      <p:sp>
        <p:nvSpPr>
          <p:cNvPr id="43" name="Content"/>
          <p:cNvSpPr/>
          <p:nvPr>
            <p:custDataLst>
              <p:custData r:id="rId4"/>
            </p:custDataLst>
          </p:nvPr>
        </p:nvSpPr>
        <p:spPr>
          <a:xfrm>
            <a:off x="2667153" y="5722806"/>
            <a:ext cx="2217462" cy="88249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 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prod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compute(100,1)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prod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50" name="Content"/>
          <p:cNvSpPr/>
          <p:nvPr>
            <p:custDataLst>
              <p:custData r:id="rId5"/>
            </p:custDataLst>
          </p:nvPr>
        </p:nvSpPr>
        <p:spPr>
          <a:xfrm>
            <a:off x="5371242" y="1407771"/>
            <a:ext cx="2058891" cy="153862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class P extend S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init</a:t>
            </a:r>
            <a:endParaRPr lang="en-US" sz="1200" dirty="0">
              <a:solidFill>
                <a:srgbClr val="FF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&lt;- 1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operator(b)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 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val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* b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end 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71242" y="1088673"/>
            <a:ext cx="2058891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객체지향</a:t>
            </a:r>
          </a:p>
        </p:txBody>
      </p:sp>
      <p:sp>
        <p:nvSpPr>
          <p:cNvPr id="52" name="Content"/>
          <p:cNvSpPr/>
          <p:nvPr>
            <p:custDataLst>
              <p:custData r:id="rId6"/>
            </p:custDataLst>
          </p:nvPr>
        </p:nvSpPr>
        <p:spPr>
          <a:xfrm>
            <a:off x="5371241" y="3021987"/>
            <a:ext cx="2058891" cy="102516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 p &lt;- new P()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p.compute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(100)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s.get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55" name="Content"/>
          <p:cNvSpPr/>
          <p:nvPr>
            <p:custDataLst>
              <p:custData r:id="rId7"/>
            </p:custDataLst>
          </p:nvPr>
        </p:nvSpPr>
        <p:spPr>
          <a:xfrm>
            <a:off x="8341733" y="1407771"/>
            <a:ext cx="2264050" cy="65160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mult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(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a,b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 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return a * b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endParaRPr lang="en-US" sz="1200" dirty="0"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341732" y="1088673"/>
            <a:ext cx="2264050" cy="29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함수형</a:t>
            </a:r>
          </a:p>
        </p:txBody>
      </p:sp>
      <p:sp>
        <p:nvSpPr>
          <p:cNvPr id="57" name="Content"/>
          <p:cNvSpPr/>
          <p:nvPr>
            <p:custDataLst>
              <p:custData r:id="rId8"/>
            </p:custDataLst>
          </p:nvPr>
        </p:nvSpPr>
        <p:spPr>
          <a:xfrm>
            <a:off x="10475166" y="7535595"/>
            <a:ext cx="2058891" cy="102516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main(n)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S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&lt;- new S()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s.compute</a:t>
            </a:r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(100)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s.get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58" name="Content"/>
          <p:cNvSpPr/>
          <p:nvPr>
            <p:custDataLst>
              <p:custData r:id="rId9"/>
            </p:custDataLst>
          </p:nvPr>
        </p:nvSpPr>
        <p:spPr>
          <a:xfrm>
            <a:off x="8351234" y="2098063"/>
            <a:ext cx="2264050" cy="102516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prod &lt;- compute(n,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prod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나눔고딕코딩" panose="020D0009000000000000" pitchFamily="49" charset="-127"/>
              <a:cs typeface="Segoe UI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45" name="Content"/>
          <p:cNvSpPr/>
          <p:nvPr>
            <p:custDataLst>
              <p:custData r:id="rId10"/>
            </p:custDataLst>
          </p:nvPr>
        </p:nvSpPr>
        <p:spPr>
          <a:xfrm>
            <a:off x="8341732" y="5348076"/>
            <a:ext cx="2952154" cy="881886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27432" rIns="0" bIns="0" rtlCol="0" anchor="t" anchorCtr="0"/>
          <a:lstStyle/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main(n)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prod &lt;- compute(100, 1)</a:t>
            </a:r>
          </a:p>
          <a:p>
            <a:r>
              <a:rPr lang="en-US" sz="1200" dirty="0"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  print prod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나눔고딕코딩" panose="020D0009000000000000" pitchFamily="49" charset="-127"/>
                <a:cs typeface="Segoe UI" pitchFamily="34" charset="0"/>
              </a:rPr>
              <a:t>end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967923" y="4747834"/>
            <a:ext cx="1680309" cy="12192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48" name="개체 47"/>
          <p:cNvGraphicFramePr>
            <a:graphicFrameLocks noChangeAspect="1"/>
          </p:cNvGraphicFramePr>
          <p:nvPr>
            <p:extLst/>
          </p:nvPr>
        </p:nvGraphicFramePr>
        <p:xfrm>
          <a:off x="6542170" y="4942426"/>
          <a:ext cx="53181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Formula" r:id="rId12" imgW="268200" imgH="462600" progId="Equation.Ribbit">
                  <p:embed/>
                </p:oleObj>
              </mc:Choice>
              <mc:Fallback>
                <p:oleObj name="Formula" r:id="rId12" imgW="268200" imgH="462600" progId="Equation.Ribbit">
                  <p:embed/>
                  <p:pic>
                    <p:nvPicPr>
                      <p:cNvPr id="48" name="개체 4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42170" y="4942426"/>
                        <a:ext cx="531813" cy="91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47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723174" y="970345"/>
            <a:ext cx="8710734" cy="559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solidFill>
                  <a:schemeClr val="tx2"/>
                </a:solidFill>
                <a:latin typeface="+mn-ea"/>
                <a:cs typeface="Estrangelo Edessa" pitchFamily="66" charset="0"/>
              </a:rPr>
              <a:t>통합 개발 환경</a:t>
            </a:r>
            <a:r>
              <a:rPr lang="en-US" altLang="ko-KR" sz="2200" dirty="0">
                <a:solidFill>
                  <a:schemeClr val="tx2"/>
                </a:solidFill>
                <a:latin typeface="+mn-ea"/>
                <a:cs typeface="Estrangelo Edessa" pitchFamily="66" charset="0"/>
              </a:rPr>
              <a:t>(IDE: integrated development environment</a:t>
            </a:r>
            <a:r>
              <a:rPr lang="en-US" altLang="ko-KR" sz="2200" dirty="0">
                <a:latin typeface="+mn-ea"/>
                <a:cs typeface="Estrangelo Edessa" pitchFamily="66" charset="0"/>
              </a:rPr>
              <a:t>)</a:t>
            </a:r>
          </a:p>
          <a:p>
            <a:pPr lvl="1"/>
            <a:r>
              <a:rPr lang="ko-KR" altLang="en-US" dirty="0">
                <a:latin typeface="+mn-ea"/>
                <a:cs typeface="Estrangelo Edessa" pitchFamily="66" charset="0"/>
              </a:rPr>
              <a:t>에디터 </a:t>
            </a:r>
            <a:r>
              <a:rPr lang="en-US" altLang="ko-KR" dirty="0">
                <a:latin typeface="+mn-ea"/>
                <a:cs typeface="Estrangelo Edessa" pitchFamily="66" charset="0"/>
              </a:rPr>
              <a:t>+ </a:t>
            </a:r>
            <a:r>
              <a:rPr lang="ko-KR" altLang="en-US" dirty="0">
                <a:latin typeface="+mn-ea"/>
                <a:cs typeface="Estrangelo Edessa" pitchFamily="66" charset="0"/>
              </a:rPr>
              <a:t>컴파일러 </a:t>
            </a:r>
            <a:r>
              <a:rPr lang="en-US" altLang="ko-KR" dirty="0">
                <a:latin typeface="+mn-ea"/>
                <a:cs typeface="Estrangelo Edessa" pitchFamily="66" charset="0"/>
              </a:rPr>
              <a:t>+ </a:t>
            </a:r>
            <a:r>
              <a:rPr lang="ko-KR" altLang="en-US" dirty="0" err="1">
                <a:latin typeface="+mn-ea"/>
                <a:cs typeface="Estrangelo Edessa" pitchFamily="66" charset="0"/>
              </a:rPr>
              <a:t>디버거</a:t>
            </a:r>
            <a:endParaRPr lang="en-US" altLang="ko-KR" dirty="0">
              <a:latin typeface="+mn-ea"/>
              <a:cs typeface="Estrangelo Edessa" pitchFamily="66" charset="0"/>
            </a:endParaRPr>
          </a:p>
          <a:p>
            <a:endParaRPr lang="en-US" altLang="ko-KR" dirty="0">
              <a:latin typeface="+mn-ea"/>
              <a:cs typeface="Estrangelo Edessa" pitchFamily="66" charset="0"/>
            </a:endParaRPr>
          </a:p>
          <a:p>
            <a:endParaRPr lang="en-US" altLang="ko-KR" dirty="0">
              <a:latin typeface="+mn-ea"/>
              <a:cs typeface="Estrangelo Edessa" pitchFamily="66" charset="0"/>
            </a:endParaRPr>
          </a:p>
          <a:p>
            <a:endParaRPr lang="en-US" altLang="ko-KR" dirty="0">
              <a:latin typeface="+mn-ea"/>
              <a:cs typeface="Estrangelo Edessa" pitchFamily="66" charset="0"/>
            </a:endParaRPr>
          </a:p>
          <a:p>
            <a:endParaRPr lang="en-US" altLang="ko-KR" dirty="0">
              <a:latin typeface="+mn-ea"/>
              <a:cs typeface="Estrangelo Edessa" pitchFamily="66" charset="0"/>
            </a:endParaRPr>
          </a:p>
          <a:p>
            <a:endParaRPr lang="en-US" altLang="ko-KR" dirty="0">
              <a:latin typeface="+mn-ea"/>
              <a:cs typeface="Estrangelo Edessa" pitchFamily="66" charset="0"/>
            </a:endParaRPr>
          </a:p>
          <a:p>
            <a:pPr lvl="1"/>
            <a:endParaRPr lang="en-US" altLang="ko-KR" dirty="0">
              <a:latin typeface="+mn-ea"/>
              <a:cs typeface="Estrangelo Edessa" pitchFamily="66" charset="0"/>
            </a:endParaRPr>
          </a:p>
          <a:p>
            <a:pPr lvl="1"/>
            <a:endParaRPr lang="en-US" altLang="ko-KR" dirty="0">
              <a:latin typeface="+mn-ea"/>
              <a:cs typeface="Estrangelo Edessa" pitchFamily="66" charset="0"/>
            </a:endParaRPr>
          </a:p>
          <a:p>
            <a:pPr lvl="1"/>
            <a:r>
              <a:rPr lang="en-US" altLang="ko-KR" dirty="0">
                <a:latin typeface="+mn-ea"/>
                <a:cs typeface="Estrangelo Edessa" pitchFamily="66" charset="0"/>
              </a:rPr>
              <a:t>Visual Studio Express 	: </a:t>
            </a:r>
            <a:r>
              <a:rPr lang="ko-KR" altLang="en-US" dirty="0">
                <a:latin typeface="+mn-ea"/>
                <a:cs typeface="Estrangelo Edessa" pitchFamily="66" charset="0"/>
              </a:rPr>
              <a:t>마이크로소프트 제작</a:t>
            </a:r>
            <a:endParaRPr lang="en-US" altLang="ko-KR" dirty="0">
              <a:latin typeface="+mn-ea"/>
              <a:cs typeface="Estrangelo Edessa" pitchFamily="66" charset="0"/>
            </a:endParaRPr>
          </a:p>
          <a:p>
            <a:pPr lvl="1"/>
            <a:r>
              <a:rPr lang="en-US" altLang="ko-KR" dirty="0">
                <a:latin typeface="+mn-ea"/>
                <a:cs typeface="Estrangelo Edessa" pitchFamily="66" charset="0"/>
              </a:rPr>
              <a:t>Dev-C++                     : </a:t>
            </a:r>
            <a:r>
              <a:rPr lang="ko-KR" altLang="en-US" dirty="0">
                <a:latin typeface="+mn-ea"/>
                <a:cs typeface="Estrangelo Edessa" pitchFamily="66" charset="0"/>
              </a:rPr>
              <a:t>오픈 소스 프로젝트</a:t>
            </a:r>
          </a:p>
          <a:p>
            <a:endParaRPr lang="ko-KR" altLang="en-US" dirty="0">
              <a:latin typeface="Estrangelo Edessa" pitchFamily="66" charset="0"/>
              <a:ea typeface="나눔고딕코딩" pitchFamily="49" charset="-127"/>
              <a:cs typeface="Estrangelo Edessa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7"/>
          <a:stretch/>
        </p:blipFill>
        <p:spPr bwMode="auto">
          <a:xfrm>
            <a:off x="4704251" y="2063577"/>
            <a:ext cx="3505200" cy="2220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8" name="직사각형 7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직사각형 8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자유형: 도형 9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: 도형 11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38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27" y="1059839"/>
            <a:ext cx="7429500" cy="31908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36276" y="4522771"/>
            <a:ext cx="8424984" cy="736983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 </a:t>
            </a:r>
            <a:r>
              <a:rPr lang="ko-KR" altLang="en-US" dirty="0"/>
              <a:t>구글에서 </a:t>
            </a:r>
            <a:r>
              <a:rPr lang="en-US" altLang="ko-KR" dirty="0"/>
              <a:t>Dev C++</a:t>
            </a:r>
            <a:r>
              <a:rPr lang="ko-KR" altLang="en-US" dirty="0"/>
              <a:t>을 입력한다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SourceForge.net</a:t>
            </a:r>
            <a:r>
              <a:rPr lang="ko-KR" altLang="en-US" dirty="0"/>
              <a:t>의 다운로드링크를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사각형: 둥근 모서리 6"/>
          <p:cNvSpPr/>
          <p:nvPr/>
        </p:nvSpPr>
        <p:spPr>
          <a:xfrm>
            <a:off x="3860800" y="3298092"/>
            <a:ext cx="3126154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07" y="3298092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0" name="직사각형 9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직사각형 10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: 도형 11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348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58831" y="3577110"/>
            <a:ext cx="8573477" cy="494706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 Download </a:t>
            </a:r>
            <a:r>
              <a:rPr lang="ko-KR" altLang="en-US" dirty="0"/>
              <a:t>버튼을 누른다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9670"/>
          <a:stretch/>
        </p:blipFill>
        <p:spPr>
          <a:xfrm>
            <a:off x="2659550" y="970344"/>
            <a:ext cx="6200775" cy="2499687"/>
          </a:xfrm>
          <a:prstGeom prst="rect">
            <a:avLst/>
          </a:prstGeom>
        </p:spPr>
      </p:pic>
      <p:pic>
        <p:nvPicPr>
          <p:cNvPr id="7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30" y="2469661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0" name="직사각형 9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직사각형 10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: 도형 11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3933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85402" y="3742433"/>
            <a:ext cx="8726732" cy="1010521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1. 5</a:t>
            </a:r>
            <a:r>
              <a:rPr lang="ko-KR" altLang="en-US" dirty="0"/>
              <a:t>초 후에 자동으로 다운로드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Chrome</a:t>
            </a:r>
            <a:r>
              <a:rPr lang="ko-KR" altLang="en-US" dirty="0"/>
              <a:t>의 경우 아래와 같이 다운로드 항목이 브라우저 아래에 표시된다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해당파일을 클릭하여 실행한다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533" r="80692"/>
          <a:stretch/>
        </p:blipFill>
        <p:spPr>
          <a:xfrm>
            <a:off x="2685402" y="3045147"/>
            <a:ext cx="2056155" cy="4502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402" y="1026963"/>
            <a:ext cx="8726732" cy="1779003"/>
          </a:xfrm>
          <a:prstGeom prst="rect">
            <a:avLst/>
          </a:prstGeom>
        </p:spPr>
      </p:pic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87" y="3084728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1" name="직사각형 10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직사각형 11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: 도형 12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자유형: 도형 14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자유형: 도형 20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: 도형 22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680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122" name="Picture 2" descr="Dev C++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36" y="1064601"/>
            <a:ext cx="28956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ev C++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869" y="1064601"/>
            <a:ext cx="5572392" cy="348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230" y="2188435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230" y="4103205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3" name="직사각형 12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직사각형 13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자유형: 도형 14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자유형: 도형 20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: 도형 22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2953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194" name="Picture 2" descr="Dev C++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60" y="970343"/>
            <a:ext cx="4685678" cy="292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ev C++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214" y="3341034"/>
            <a:ext cx="4893978" cy="30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553" y="3532682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37" y="5996498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5" name="직사각형 1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직사각형 15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자유형: 도형 20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: 도형 22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84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v C++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13" y="970344"/>
            <a:ext cx="4710679" cy="294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ev C++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296" y="2620923"/>
            <a:ext cx="4893978" cy="30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553" y="3532682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846" y="5232795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ev C++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13" y="4979798"/>
            <a:ext cx="3791195" cy="142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37" y="5937051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5" name="직사각형 1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직사각형 15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자유형: 도형 20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: 도형 22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729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ev C++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13" y="970344"/>
            <a:ext cx="4710679" cy="294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738" y="3491407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ev C++ 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52" y="2375640"/>
            <a:ext cx="45434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ev C++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13" y="4098070"/>
            <a:ext cx="3032055" cy="23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52" y="6066452"/>
            <a:ext cx="618124" cy="6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788110" y="5643992"/>
            <a:ext cx="5655567" cy="79830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처음 실행할 때 언어</a:t>
            </a:r>
            <a:r>
              <a:rPr lang="en-US" altLang="ko-KR" dirty="0"/>
              <a:t>, </a:t>
            </a:r>
            <a:r>
              <a:rPr lang="ko-KR" altLang="en-US" dirty="0"/>
              <a:t>폰트</a:t>
            </a:r>
            <a:r>
              <a:rPr lang="en-US" altLang="ko-KR" dirty="0"/>
              <a:t> </a:t>
            </a:r>
            <a:r>
              <a:rPr lang="ko-KR" altLang="en-US" dirty="0"/>
              <a:t>등을 설정할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[Next] </a:t>
            </a:r>
            <a:r>
              <a:rPr lang="ko-KR" altLang="en-US" dirty="0"/>
              <a:t>버튼을 눌러 기본설정을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6" name="직사각형 15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직사각형 16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979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63" y="970344"/>
            <a:ext cx="8667894" cy="546171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0" name="직사각형 19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직사각형 20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49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Startup Coding with C </a:t>
            </a:r>
            <a:br>
              <a:rPr lang="en-US" altLang="ko-KR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[Dev C++</a:t>
            </a:r>
            <a:r>
              <a:rPr lang="ko-KR" altLang="en-US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  <a:r>
              <a:rPr lang="en-US" altLang="ko-KR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구동</a:t>
            </a:r>
            <a:r>
              <a:rPr lang="en-US" altLang="ko-KR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br>
              <a:rPr lang="en-US" altLang="ko-KR" dirty="0"/>
            </a:br>
            <a:r>
              <a:rPr lang="en-US" altLang="ko-KR" sz="2400" dirty="0"/>
              <a:t>for data science and mathematical model simulation</a:t>
            </a:r>
            <a:endParaRPr lang="ko-KR" altLang="en-US" sz="2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Pusan National University</a:t>
            </a:r>
          </a:p>
          <a:p>
            <a:r>
              <a:rPr lang="en-US" altLang="ko-KR" dirty="0"/>
              <a:t>Jong-</a:t>
            </a:r>
            <a:r>
              <a:rPr lang="en-US" altLang="ko-KR" dirty="0" err="1"/>
              <a:t>Hyeon</a:t>
            </a:r>
            <a:r>
              <a:rPr lang="en-US" altLang="ko-KR" dirty="0"/>
              <a:t> </a:t>
            </a:r>
            <a:r>
              <a:rPr lang="en-US" altLang="ko-KR" dirty="0" err="1"/>
              <a:t>Seo</a:t>
            </a:r>
            <a:r>
              <a:rPr lang="en-US" altLang="ko-KR" dirty="0"/>
              <a:t> / </a:t>
            </a:r>
            <a:r>
              <a:rPr lang="en-US" altLang="ko-KR" dirty="0" err="1"/>
              <a:t>Ezfarm</a:t>
            </a:r>
            <a:endParaRPr lang="ko-KR" altLang="en-US" dirty="0"/>
          </a:p>
        </p:txBody>
      </p:sp>
      <p:pic>
        <p:nvPicPr>
          <p:cNvPr id="4" name="Picture 4" descr="http://cfile22.uf.tistory.com/image/1269A5424DC585BE0DDC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" b="4026"/>
          <a:stretch/>
        </p:blipFill>
        <p:spPr bwMode="auto">
          <a:xfrm>
            <a:off x="0" y="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todayinsci.com/V/VonNeumann_John/VonNeumannJohn-UnderstandQuote800p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0"/>
          <a:stretch/>
        </p:blipFill>
        <p:spPr bwMode="auto">
          <a:xfrm>
            <a:off x="2286000" y="813776"/>
            <a:ext cx="7620000" cy="55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720862" y="1114786"/>
            <a:ext cx="3118339" cy="7815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MV Boli" panose="02000500030200090000" pitchFamily="2" charset="0"/>
                <a:cs typeface="MV Boli" panose="02000500030200090000" pitchFamily="2" charset="0"/>
              </a:rPr>
              <a:t>programming</a:t>
            </a:r>
            <a:endParaRPr lang="ko-KR" altLang="en-US" sz="36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0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017036"/>
            <a:ext cx="8786754" cy="553661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7" name="직사각형 6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직사각형 7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자유형: 도형 8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자유형: 도형 10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: 도형 12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자유형: 도형 14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자유형: 도형 20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: 도형 22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314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시작하기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791" y="1012714"/>
            <a:ext cx="8800747" cy="554143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0" name="직사각형 19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직사각형 20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37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시작하기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40" y="970344"/>
            <a:ext cx="8949704" cy="5639289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01" name="직사각형 100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2" name="직사각형 101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" name="자유형: 도형 102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5" name="자유형: 도형 104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7" name="자유형: 도형 106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9" name="자유형: 도형 108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1" name="자유형: 도형 110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3" name="자유형: 도형 112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5" name="자유형: 도형 114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7" name="자유형: 도형 116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9" name="자유형: 도형 118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357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시작하기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56" y="998337"/>
            <a:ext cx="8691760" cy="546777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9" name="직사각형 28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직사각형 29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자유형: 도형 44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자유형: 도형 46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645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시작하기</a:t>
            </a:r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1275" y="1022106"/>
            <a:ext cx="8762633" cy="552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모서리가 둥근 직사각형 7"/>
          <p:cNvSpPr/>
          <p:nvPr/>
        </p:nvSpPr>
        <p:spPr>
          <a:xfrm>
            <a:off x="5406363" y="1231658"/>
            <a:ext cx="2127668" cy="9824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onsolas" pitchFamily="49" charset="0"/>
              <a:ea typeface="나눔고딕코딩" pitchFamily="49" charset="-127"/>
              <a:cs typeface="Estrangelo Edessa" pitchFamily="66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68786" y="2377831"/>
            <a:ext cx="2718687" cy="46234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2060"/>
                </a:solidFill>
                <a:latin typeface="Consolas" pitchFamily="49" charset="0"/>
                <a:ea typeface="나눔고딕코딩" pitchFamily="49" charset="-127"/>
                <a:cs typeface="Estrangelo Edessa" pitchFamily="66" charset="0"/>
              </a:rPr>
              <a:t>컴파일 후 실행하기</a:t>
            </a:r>
            <a:endParaRPr lang="ko-KR" altLang="en-US" b="1" dirty="0">
              <a:solidFill>
                <a:srgbClr val="002060"/>
              </a:solidFill>
              <a:latin typeface="Consolas" pitchFamily="49" charset="0"/>
              <a:ea typeface="나눔고딕코딩" pitchFamily="49" charset="-127"/>
              <a:cs typeface="Estrangelo Edessa" pitchFamily="66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2" name="직사각형 11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450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시작하기</a:t>
            </a:r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0284" y="988158"/>
            <a:ext cx="8750178" cy="5545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5836869" y="4313808"/>
            <a:ext cx="5000103" cy="75971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002060"/>
                </a:solidFill>
                <a:latin typeface="Consolas" pitchFamily="49" charset="0"/>
                <a:ea typeface="나눔고딕코딩" pitchFamily="49" charset="-127"/>
                <a:cs typeface="Estrangelo Edessa" pitchFamily="66" charset="0"/>
              </a:rPr>
              <a:t>더블 클릭해서 프로그램을 실행하면 순식간에 나타났다가 사라진다</a:t>
            </a:r>
            <a:r>
              <a:rPr lang="en-US" altLang="ko-KR" b="1" dirty="0">
                <a:solidFill>
                  <a:srgbClr val="002060"/>
                </a:solidFill>
                <a:latin typeface="Consolas" pitchFamily="49" charset="0"/>
                <a:ea typeface="나눔고딕코딩" pitchFamily="49" charset="-127"/>
                <a:cs typeface="Estrangelo Edessa" pitchFamily="66" charset="0"/>
              </a:rPr>
              <a:t>.</a:t>
            </a:r>
            <a:endParaRPr lang="ko-KR" altLang="en-US" b="1" dirty="0">
              <a:solidFill>
                <a:srgbClr val="002060"/>
              </a:solidFill>
              <a:latin typeface="Consolas" pitchFamily="49" charset="0"/>
              <a:ea typeface="나눔고딕코딩" pitchFamily="49" charset="-127"/>
              <a:cs typeface="Estrangelo Edessa" pitchFamily="66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36870" y="3823433"/>
            <a:ext cx="1428600" cy="472197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Consolas" pitchFamily="49" charset="0"/>
                <a:ea typeface="나눔고딕코딩" pitchFamily="49" charset="-127"/>
                <a:cs typeface="Estrangelo Edessa" pitchFamily="66" charset="0"/>
              </a:rPr>
              <a:t>참고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2" name="직사각형 11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7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Process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4034" name="Picture 2" descr="http://imgs.xkcd.com/comics/compi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8550" y="1438276"/>
            <a:ext cx="5429250" cy="4732519"/>
          </a:xfrm>
          <a:prstGeom prst="rect">
            <a:avLst/>
          </a:prstGeom>
          <a:noFill/>
        </p:spPr>
      </p:pic>
      <p:grpSp>
        <p:nvGrpSpPr>
          <p:cNvPr id="8" name="그룹 7"/>
          <p:cNvGrpSpPr/>
          <p:nvPr/>
        </p:nvGrpSpPr>
        <p:grpSpPr>
          <a:xfrm>
            <a:off x="276136" y="906584"/>
            <a:ext cx="2070885" cy="3619486"/>
            <a:chOff x="276135" y="970344"/>
            <a:chExt cx="2070885" cy="3619486"/>
          </a:xfrm>
        </p:grpSpPr>
        <p:sp>
          <p:nvSpPr>
            <p:cNvPr id="9" name="직사각형 8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직사각형 9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: 도형 11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88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Compile Process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59" y="1075579"/>
            <a:ext cx="47053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60" y="1075580"/>
            <a:ext cx="467677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60" y="1094629"/>
            <a:ext cx="471487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34" y="1066054"/>
            <a:ext cx="465772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33" y="1061762"/>
            <a:ext cx="466725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34" y="1094629"/>
            <a:ext cx="468630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34" y="1023772"/>
            <a:ext cx="46958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33" y="1066055"/>
            <a:ext cx="46863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09" y="1042822"/>
            <a:ext cx="473392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133" y="1042712"/>
            <a:ext cx="471487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86" y="1023772"/>
            <a:ext cx="46958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72" y="1071288"/>
            <a:ext cx="466725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083" y="1032716"/>
            <a:ext cx="473392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132" y="1031128"/>
            <a:ext cx="46863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57" y="1042822"/>
            <a:ext cx="4752975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276136" y="906584"/>
            <a:ext cx="2070885" cy="3619486"/>
            <a:chOff x="276135" y="970344"/>
            <a:chExt cx="2070885" cy="3619486"/>
          </a:xfrm>
        </p:grpSpPr>
        <p:sp>
          <p:nvSpPr>
            <p:cNvPr id="21" name="직사각형 20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직사각형 21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: 도형 22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/>
          <a:p>
            <a:r>
              <a:rPr lang="en-US" altLang="ko-KR" dirty="0"/>
              <a:t>Compile Process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4925"/>
            <a:ext cx="8565502" cy="5070916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276136" y="906584"/>
            <a:ext cx="2070885" cy="3619486"/>
            <a:chOff x="276135" y="970344"/>
            <a:chExt cx="2070885" cy="3619486"/>
          </a:xfrm>
        </p:grpSpPr>
        <p:sp>
          <p:nvSpPr>
            <p:cNvPr id="31" name="직사각형 30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직사각형 31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자유형: 도형 44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자유형: 도형 46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자유형: 도형 48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768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/>
          <a:p>
            <a:r>
              <a:rPr lang="en-US" altLang="ko-KR" dirty="0"/>
              <a:t>Compile Process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4" y="989045"/>
            <a:ext cx="8829005" cy="5542384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0" name="직사각형 29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직사각형 30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자유형: 도형 43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자유형: 도형 47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7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Startup Coding with C </a:t>
            </a:r>
            <a:br>
              <a:rPr lang="en-US" altLang="ko-KR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[Dev C++</a:t>
            </a:r>
            <a:r>
              <a:rPr lang="ko-KR" altLang="en-US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  <a:r>
              <a:rPr lang="en-US" altLang="ko-KR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구동</a:t>
            </a:r>
            <a:r>
              <a:rPr lang="en-US" altLang="ko-KR" sz="27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br>
              <a:rPr lang="en-US" altLang="ko-KR" dirty="0"/>
            </a:br>
            <a:r>
              <a:rPr lang="en-US" altLang="ko-KR" sz="2400" dirty="0"/>
              <a:t>for data science and mathematical model simulation</a:t>
            </a:r>
            <a:endParaRPr lang="ko-KR" altLang="en-US" sz="2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Pusan National University</a:t>
            </a:r>
          </a:p>
          <a:p>
            <a:r>
              <a:rPr lang="en-US" altLang="ko-KR" dirty="0"/>
              <a:t>Jong-</a:t>
            </a:r>
            <a:r>
              <a:rPr lang="en-US" altLang="ko-KR" dirty="0" err="1"/>
              <a:t>Hyeon</a:t>
            </a:r>
            <a:r>
              <a:rPr lang="en-US" altLang="ko-KR" dirty="0"/>
              <a:t> </a:t>
            </a:r>
            <a:r>
              <a:rPr lang="en-US" altLang="ko-KR" dirty="0" err="1"/>
              <a:t>Seo</a:t>
            </a:r>
            <a:r>
              <a:rPr lang="en-US" altLang="ko-KR" dirty="0"/>
              <a:t> / </a:t>
            </a:r>
            <a:r>
              <a:rPr lang="en-US" altLang="ko-KR" dirty="0" err="1"/>
              <a:t>Ezfarm</a:t>
            </a:r>
            <a:endParaRPr lang="ko-KR" altLang="en-US" dirty="0"/>
          </a:p>
        </p:txBody>
      </p:sp>
      <p:pic>
        <p:nvPicPr>
          <p:cNvPr id="4" name="Picture 4" descr="http://cfile22.uf.tistory.com/image/1269A5424DC585BE0DDC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" b="40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24000" y="-42842"/>
            <a:ext cx="9144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8000" dirty="0">
                <a:solidFill>
                  <a:srgbClr val="FFFF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Showcard Gothic" panose="04020904020102020604" pitchFamily="82" charset="0"/>
                <a:ea typeface="HY헤드라인M" panose="02030600000101010101" pitchFamily="18" charset="-127"/>
              </a:rPr>
              <a:t>C</a:t>
            </a:r>
            <a:r>
              <a:rPr lang="en-US" altLang="ko-KR" sz="9600" dirty="0">
                <a:solidFill>
                  <a:srgbClr val="FFFF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Showcard Gothic" panose="04020904020102020604" pitchFamily="82" charset="0"/>
                <a:ea typeface="HY헤드라인M" panose="02030600000101010101" pitchFamily="18" charset="-127"/>
              </a:rPr>
              <a:t> coding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7716" y="3288933"/>
            <a:ext cx="11876568" cy="3345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0" b="1" dirty="0">
                <a:solidFill>
                  <a:srgbClr val="FFFF00"/>
                </a:solidFill>
                <a:latin typeface="Consolas" panose="020B0609020204030204" pitchFamily="49" charset="0"/>
                <a:ea typeface="휴먼엑스포" panose="02030504000101010101" pitchFamily="18" charset="-127"/>
              </a:rPr>
              <a:t>www.github.com/hyeonni94</a:t>
            </a:r>
            <a:r>
              <a:rPr lang="ko-KR" altLang="en-US" sz="6000" b="1" dirty="0">
                <a:solidFill>
                  <a:srgbClr val="FFFF00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 </a:t>
            </a:r>
            <a:endParaRPr lang="en-US" altLang="ko-KR" sz="6000" b="1" dirty="0">
              <a:solidFill>
                <a:srgbClr val="FFFF00"/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  <a:p>
            <a:pPr algn="ctr"/>
            <a:r>
              <a:rPr lang="en-US" altLang="ko-KR" sz="5400" b="1" dirty="0">
                <a:solidFill>
                  <a:srgbClr val="FFFF00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[</a:t>
            </a:r>
            <a:r>
              <a:rPr lang="ko-KR" altLang="en-US" sz="5400" b="1" dirty="0">
                <a:solidFill>
                  <a:srgbClr val="FFFF00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부산대학특강</a:t>
            </a:r>
            <a:r>
              <a:rPr lang="en-US" altLang="ko-KR" sz="5400" b="1" dirty="0">
                <a:solidFill>
                  <a:srgbClr val="FFFF00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]</a:t>
            </a:r>
            <a:r>
              <a:rPr lang="ko-KR" altLang="en-US" sz="5400" b="1" dirty="0">
                <a:solidFill>
                  <a:srgbClr val="FFFF00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을 클릭하고 </a:t>
            </a:r>
            <a:endParaRPr lang="en-US" altLang="ko-KR" sz="5400" b="1" dirty="0">
              <a:solidFill>
                <a:srgbClr val="FFFF00"/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  <a:p>
            <a:pPr algn="ctr"/>
            <a:r>
              <a:rPr lang="ko-KR" altLang="en-US" sz="5400" b="1" dirty="0">
                <a:solidFill>
                  <a:srgbClr val="FFFF00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파일을 다운로드하고 압축을 풉니다</a:t>
            </a:r>
            <a:r>
              <a:rPr lang="en-US" altLang="ko-KR" sz="5400" b="1" dirty="0">
                <a:solidFill>
                  <a:srgbClr val="FFFF00"/>
                </a:solidFill>
                <a:latin typeface="MD아트체" panose="02020603020101020101" pitchFamily="18" charset="-127"/>
                <a:ea typeface="MD아트체" panose="02020603020101020101" pitchFamily="18" charset="-127"/>
              </a:rPr>
              <a:t>.</a:t>
            </a:r>
            <a:endParaRPr lang="ko-KR" altLang="en-US" sz="5400" b="1" dirty="0">
              <a:solidFill>
                <a:srgbClr val="FFFF00"/>
              </a:solidFill>
              <a:latin typeface="MD아트체" panose="02020603020101020101" pitchFamily="18" charset="-127"/>
              <a:ea typeface="MD아트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87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/>
          <a:p>
            <a:r>
              <a:rPr lang="en-US" altLang="ko-KR" dirty="0"/>
              <a:t>Compile Process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62" y="1152907"/>
            <a:ext cx="7882811" cy="5090601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7" name="직사각형 36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직사각형 37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자유형: 도형 44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자유형: 도형 46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자유형: 도형 48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자유형: 도형 50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자유형: 도형 52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자유형: 도형 54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994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/>
          <a:p>
            <a:r>
              <a:rPr lang="en-US" altLang="ko-KR" dirty="0"/>
              <a:t>Compile Process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9" y="1045231"/>
            <a:ext cx="8510754" cy="5377138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8" name="직사각형 37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직사각형 38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자유형: 도형 43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자유형: 도형 47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자유형: 도형 49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자유형: 도형 51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자유형: 도형 53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자유형: 도형 55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857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92925" y="147337"/>
            <a:ext cx="8911687" cy="640445"/>
          </a:xfrm>
        </p:spPr>
        <p:txBody>
          <a:bodyPr/>
          <a:lstStyle/>
          <a:p>
            <a:r>
              <a:rPr lang="en-US" altLang="ko-KR" dirty="0"/>
              <a:t>Compile Process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17" y="978233"/>
            <a:ext cx="7570545" cy="56045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9" name="직사각형 28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직사각형 29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자유형: 도형 44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자유형: 도형 46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923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40" y="787782"/>
            <a:ext cx="7108552" cy="573073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4" name="직사각형 33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직사각형 34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자유형: 도형 43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자유형: 도형 47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자유형: 도형 49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자유형: 도형 51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3499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02085" y="1162051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program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02085" y="1493839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("Hello world.");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94464" y="4178301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static data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94464" y="4510089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94465" y="2497140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library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94465" y="2828928"/>
            <a:ext cx="2895601" cy="605818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(const char*,…)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94465" y="3434746"/>
            <a:ext cx="2895601" cy="622904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…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74620" y="1584325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18336" y="1152907"/>
            <a:ext cx="2593975" cy="396043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18336" y="5113339"/>
            <a:ext cx="259397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itchFamily="34" charset="0"/>
                <a:ea typeface="나눔고딕코딩" pitchFamily="49" charset="-127"/>
              </a:rPr>
              <a:t>stack memory</a:t>
            </a:r>
            <a:endParaRPr lang="ko-KR" altLang="en-US" b="1" dirty="0">
              <a:solidFill>
                <a:srgbClr val="002060"/>
              </a:solidFill>
              <a:latin typeface="Candara" pitchFamily="34" charset="0"/>
              <a:ea typeface="나눔고딕코딩" pitchFamily="49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51274"/>
              </p:ext>
            </p:extLst>
          </p:nvPr>
        </p:nvGraphicFramePr>
        <p:xfrm>
          <a:off x="3071737" y="4660900"/>
          <a:ext cx="270529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4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8732961" y="2896393"/>
            <a:ext cx="271462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buffer memory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732961" y="2368551"/>
            <a:ext cx="2714625" cy="52784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pic>
        <p:nvPicPr>
          <p:cNvPr id="45" name="Picture 14" descr="http://www.levinsky.ac.il/.upload/buttons/Computer-Hardware-Monitor-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70768" y="3755391"/>
            <a:ext cx="2250123" cy="1757045"/>
          </a:xfrm>
          <a:prstGeom prst="rect">
            <a:avLst/>
          </a:prstGeom>
          <a:noFill/>
        </p:spPr>
      </p:pic>
      <p:cxnSp>
        <p:nvCxnSpPr>
          <p:cNvPr id="47" name="Shape 46"/>
          <p:cNvCxnSpPr>
            <a:stCxn id="45" idx="0"/>
            <a:endCxn id="42" idx="2"/>
          </p:cNvCxnSpPr>
          <p:nvPr/>
        </p:nvCxnSpPr>
        <p:spPr>
          <a:xfrm rot="16200000" flipV="1">
            <a:off x="9829447" y="3489007"/>
            <a:ext cx="527211" cy="5556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09313"/>
              </p:ext>
            </p:extLst>
          </p:nvPr>
        </p:nvGraphicFramePr>
        <p:xfrm>
          <a:off x="6161845" y="4627880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0x10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main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모서리가 둥근 직사각형 58"/>
          <p:cNvSpPr/>
          <p:nvPr/>
        </p:nvSpPr>
        <p:spPr>
          <a:xfrm>
            <a:off x="3967285" y="5686425"/>
            <a:ext cx="6273800" cy="8445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메인 프로세서  진입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4" name="직사각형 23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직사각형 24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자유형: 도형 49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9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World!  [Process  and  Data]</a:t>
            </a:r>
            <a:endParaRPr lang="ko-KR" altLang="en-US" dirty="0"/>
          </a:p>
        </p:txBody>
      </p:sp>
      <p:sp>
        <p:nvSpPr>
          <p:cNvPr id="11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1524000" y="18288"/>
            <a:ext cx="7543800" cy="329184"/>
          </a:xfrm>
        </p:spPr>
        <p:txBody>
          <a:bodyPr/>
          <a:lstStyle/>
          <a:p>
            <a:pPr algn="l"/>
            <a:r>
              <a:rPr lang="ko-KR" altLang="en-US" sz="1600" dirty="0">
                <a:latin typeface="Berlin Sans FB" panose="020E0602020502020306" pitchFamily="34" charset="0"/>
              </a:rPr>
              <a:t>프로그래밍 시작</a:t>
            </a:r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86453" y="1098795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program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6453" y="1430583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("Hello world!");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78832" y="4115045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static data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8832" y="4446833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78833" y="2433884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library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78833" y="2765672"/>
            <a:ext cx="2895601" cy="605818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(const char*,…)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8833" y="3371490"/>
            <a:ext cx="2895601" cy="622904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…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58988" y="1837934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02704" y="1089651"/>
            <a:ext cx="2593975" cy="396043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02704" y="5050083"/>
            <a:ext cx="259397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itchFamily="34" charset="0"/>
                <a:ea typeface="나눔고딕코딩" pitchFamily="49" charset="-127"/>
              </a:rPr>
              <a:t>stack memory</a:t>
            </a:r>
            <a:endParaRPr lang="ko-KR" altLang="en-US" b="1" dirty="0">
              <a:solidFill>
                <a:srgbClr val="002060"/>
              </a:solidFill>
              <a:latin typeface="Candara" pitchFamily="34" charset="0"/>
              <a:ea typeface="나눔고딕코딩" pitchFamily="49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93191"/>
              </p:ext>
            </p:extLst>
          </p:nvPr>
        </p:nvGraphicFramePr>
        <p:xfrm>
          <a:off x="3056105" y="4597644"/>
          <a:ext cx="270529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4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0x04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"Hello world!"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8717329" y="2833137"/>
            <a:ext cx="271462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buffer memory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717329" y="2305295"/>
            <a:ext cx="2714625" cy="52784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pic>
        <p:nvPicPr>
          <p:cNvPr id="45" name="Picture 14" descr="http://www.levinsky.ac.il/.upload/buttons/Computer-Hardware-Monitor-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5136" y="3692135"/>
            <a:ext cx="2250123" cy="1757045"/>
          </a:xfrm>
          <a:prstGeom prst="rect">
            <a:avLst/>
          </a:prstGeom>
          <a:noFill/>
        </p:spPr>
      </p:pic>
      <p:cxnSp>
        <p:nvCxnSpPr>
          <p:cNvPr id="47" name="Shape 46"/>
          <p:cNvCxnSpPr>
            <a:stCxn id="45" idx="0"/>
            <a:endCxn id="42" idx="2"/>
          </p:cNvCxnSpPr>
          <p:nvPr/>
        </p:nvCxnSpPr>
        <p:spPr>
          <a:xfrm rot="16200000" flipV="1">
            <a:off x="9813815" y="3425751"/>
            <a:ext cx="527211" cy="5556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42144"/>
              </p:ext>
            </p:extLst>
          </p:nvPr>
        </p:nvGraphicFramePr>
        <p:xfrm>
          <a:off x="6146213" y="4564624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0x10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main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모서리가 둥근 직사각형 22"/>
          <p:cNvSpPr/>
          <p:nvPr/>
        </p:nvSpPr>
        <p:spPr>
          <a:xfrm>
            <a:off x="3951653" y="5623169"/>
            <a:ext cx="6273800" cy="8445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문자열 정보를 정적 메모리로 읽어온다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  <a:endParaRPr lang="ko-KR" altLang="en-US" sz="2400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831004" y="2101459"/>
            <a:ext cx="1628775" cy="158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6" name="직사각형 25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직사각형 26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자유형: 도형 49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자유형: 도형 51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91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86454" y="1067534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program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6454" y="1399322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("Hello world!");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78833" y="4083784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static data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8833" y="4415572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78834" y="2402623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library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78834" y="2734411"/>
            <a:ext cx="2895601" cy="605818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(const char*,…)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8834" y="3340229"/>
            <a:ext cx="2895601" cy="622904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…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66609" y="1806673"/>
            <a:ext cx="180000" cy="180000"/>
          </a:xfrm>
          <a:prstGeom prst="ellipse">
            <a:avLst/>
          </a:prstGeom>
          <a:solidFill>
            <a:srgbClr val="0070C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02705" y="1058390"/>
            <a:ext cx="2593975" cy="396043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02705" y="5018822"/>
            <a:ext cx="259397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itchFamily="34" charset="0"/>
                <a:ea typeface="나눔고딕코딩" pitchFamily="49" charset="-127"/>
              </a:rPr>
              <a:t>stack memory</a:t>
            </a:r>
            <a:endParaRPr lang="ko-KR" altLang="en-US" b="1" dirty="0">
              <a:solidFill>
                <a:srgbClr val="002060"/>
              </a:solidFill>
              <a:latin typeface="Candara" pitchFamily="34" charset="0"/>
              <a:ea typeface="나눔고딕코딩" pitchFamily="49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047890"/>
              </p:ext>
            </p:extLst>
          </p:nvPr>
        </p:nvGraphicFramePr>
        <p:xfrm>
          <a:off x="3056106" y="4566383"/>
          <a:ext cx="270529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4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0x04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"Hello world!"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8717330" y="2801876"/>
            <a:ext cx="271462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buffer memory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717330" y="2274034"/>
            <a:ext cx="2714625" cy="52784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pic>
        <p:nvPicPr>
          <p:cNvPr id="45" name="Picture 14" descr="http://www.levinsky.ac.il/.upload/buttons/Computer-Hardware-Monitor-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5137" y="3660874"/>
            <a:ext cx="2250123" cy="1757045"/>
          </a:xfrm>
          <a:prstGeom prst="rect">
            <a:avLst/>
          </a:prstGeom>
          <a:noFill/>
        </p:spPr>
      </p:pic>
      <p:cxnSp>
        <p:nvCxnSpPr>
          <p:cNvPr id="47" name="Shape 46"/>
          <p:cNvCxnSpPr>
            <a:stCxn id="45" idx="0"/>
            <a:endCxn id="42" idx="2"/>
          </p:cNvCxnSpPr>
          <p:nvPr/>
        </p:nvCxnSpPr>
        <p:spPr>
          <a:xfrm rot="16200000" flipV="1">
            <a:off x="9813816" y="3394490"/>
            <a:ext cx="527211" cy="5556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32908"/>
              </p:ext>
            </p:extLst>
          </p:nvPr>
        </p:nvGraphicFramePr>
        <p:xfrm>
          <a:off x="6146214" y="4533363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0x10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main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2658989" y="2991288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49261"/>
              </p:ext>
            </p:extLst>
          </p:nvPr>
        </p:nvGraphicFramePr>
        <p:xfrm>
          <a:off x="6160819" y="3902808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0x14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고딕코딩" pitchFamily="49" charset="-127"/>
                          <a:ea typeface="나눔고딕코딩" pitchFamily="49" charset="-127"/>
                        </a:rPr>
                        <a:t>printf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5" name="직선 연결선 24"/>
          <p:cNvCxnSpPr/>
          <p:nvPr/>
        </p:nvCxnSpPr>
        <p:spPr>
          <a:xfrm rot="5400000">
            <a:off x="4479181" y="2801877"/>
            <a:ext cx="3227389" cy="1588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6914246" y="2801084"/>
            <a:ext cx="3227389" cy="1588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092081" y="4415572"/>
            <a:ext cx="2435065" cy="794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951654" y="5591908"/>
            <a:ext cx="6273800" cy="8445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rgbClr val="002060"/>
                </a:solidFill>
                <a:latin typeface="Candara" panose="020E0502030303020204" pitchFamily="34" charset="0"/>
              </a:rPr>
              <a:t>printf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()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로 진입한다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.  </a:t>
            </a:r>
          </a:p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함수에 대한 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stack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을 할당한다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1" name="직사각형 30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직사각형 31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자유형: 도형 50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자유형: 도형 52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자유형: 도형 54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자유형: 도형 56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631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86454" y="1075349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program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6454" y="1407137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("Hello world!");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78833" y="4091599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static data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8833" y="4423387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78834" y="2410438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library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78834" y="2742226"/>
            <a:ext cx="2895601" cy="605818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(const char*,…)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8834" y="3348044"/>
            <a:ext cx="2895601" cy="622904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…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66609" y="1814488"/>
            <a:ext cx="180000" cy="180000"/>
          </a:xfrm>
          <a:prstGeom prst="ellipse">
            <a:avLst/>
          </a:prstGeom>
          <a:solidFill>
            <a:srgbClr val="0070C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02705" y="1066205"/>
            <a:ext cx="2593975" cy="396043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02705" y="5026637"/>
            <a:ext cx="259397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itchFamily="34" charset="0"/>
                <a:ea typeface="나눔고딕코딩" pitchFamily="49" charset="-127"/>
              </a:rPr>
              <a:t>stack memory</a:t>
            </a:r>
            <a:endParaRPr lang="ko-KR" altLang="en-US" b="1" dirty="0">
              <a:solidFill>
                <a:srgbClr val="002060"/>
              </a:solidFill>
              <a:latin typeface="Candara" pitchFamily="34" charset="0"/>
              <a:ea typeface="나눔고딕코딩" pitchFamily="49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75417"/>
              </p:ext>
            </p:extLst>
          </p:nvPr>
        </p:nvGraphicFramePr>
        <p:xfrm>
          <a:off x="3056106" y="4574198"/>
          <a:ext cx="270529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4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코딩" pitchFamily="49" charset="-127"/>
                          <a:ea typeface="나눔고딕코딩" pitchFamily="49" charset="-127"/>
                        </a:rPr>
                        <a:t>0x04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"Hello world!"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8717330" y="2809691"/>
            <a:ext cx="271462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buffer memory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717330" y="2281849"/>
            <a:ext cx="2714625" cy="52784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pic>
        <p:nvPicPr>
          <p:cNvPr id="45" name="Picture 14" descr="http://www.levinsky.ac.il/.upload/buttons/Computer-Hardware-Monitor-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5137" y="3668689"/>
            <a:ext cx="2250123" cy="1757045"/>
          </a:xfrm>
          <a:prstGeom prst="rect">
            <a:avLst/>
          </a:prstGeom>
          <a:noFill/>
        </p:spPr>
      </p:pic>
      <p:cxnSp>
        <p:nvCxnSpPr>
          <p:cNvPr id="47" name="Shape 46"/>
          <p:cNvCxnSpPr>
            <a:stCxn id="45" idx="0"/>
            <a:endCxn id="42" idx="2"/>
          </p:cNvCxnSpPr>
          <p:nvPr/>
        </p:nvCxnSpPr>
        <p:spPr>
          <a:xfrm rot="16200000" flipV="1">
            <a:off x="9813816" y="3402305"/>
            <a:ext cx="527211" cy="5556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960948"/>
              </p:ext>
            </p:extLst>
          </p:nvPr>
        </p:nvGraphicFramePr>
        <p:xfrm>
          <a:off x="6146214" y="4541178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0x10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main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2658989" y="2999103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71383"/>
              </p:ext>
            </p:extLst>
          </p:nvPr>
        </p:nvGraphicFramePr>
        <p:xfrm>
          <a:off x="6160819" y="3910623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0x14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고딕코딩" pitchFamily="49" charset="-127"/>
                          <a:ea typeface="나눔고딕코딩" pitchFamily="49" charset="-127"/>
                        </a:rPr>
                        <a:t>printf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5" name="직선 연결선 24"/>
          <p:cNvCxnSpPr/>
          <p:nvPr/>
        </p:nvCxnSpPr>
        <p:spPr>
          <a:xfrm rot="5400000">
            <a:off x="4479181" y="2809692"/>
            <a:ext cx="3227389" cy="1588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6914246" y="2808899"/>
            <a:ext cx="3227389" cy="1588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092081" y="4423387"/>
            <a:ext cx="2435065" cy="794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951654" y="5599723"/>
            <a:ext cx="6273800" cy="8445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인자에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해당되는 값을 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stack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으로 복사한다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825627"/>
              </p:ext>
            </p:extLst>
          </p:nvPr>
        </p:nvGraphicFramePr>
        <p:xfrm>
          <a:off x="6153199" y="3488348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0x18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코딩" pitchFamily="49" charset="-127"/>
                          <a:ea typeface="나눔고딕코딩" pitchFamily="49" charset="-127"/>
                        </a:rPr>
                        <a:t>0x04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4448859" y="2830597"/>
            <a:ext cx="784225" cy="4427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025627" y="4558959"/>
            <a:ext cx="784225" cy="4427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786930" y="3447315"/>
            <a:ext cx="784225" cy="4427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cxnSp>
        <p:nvCxnSpPr>
          <p:cNvPr id="35" name="구부러진 연결선 34"/>
          <p:cNvCxnSpPr>
            <a:stCxn id="30" idx="4"/>
            <a:endCxn id="31" idx="0"/>
          </p:cNvCxnSpPr>
          <p:nvPr/>
        </p:nvCxnSpPr>
        <p:spPr>
          <a:xfrm rot="5400000">
            <a:off x="3486549" y="3204534"/>
            <a:ext cx="1285615" cy="142323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>
            <a:stCxn id="31" idx="4"/>
            <a:endCxn id="32" idx="4"/>
          </p:cNvCxnSpPr>
          <p:nvPr/>
        </p:nvCxnSpPr>
        <p:spPr>
          <a:xfrm rot="5400000" flipH="1" flipV="1">
            <a:off x="4742568" y="2565232"/>
            <a:ext cx="1111644" cy="3761303"/>
          </a:xfrm>
          <a:prstGeom prst="curvedConnector3">
            <a:avLst>
              <a:gd name="adj1" fmla="val -20564"/>
            </a:avLst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7" name="직사각형 36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직사각형 37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자유형: 도형 49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자유형: 도형 51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자유형: 도형 53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자유형: 도형 55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자유형: 도형 5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자유형: 도형 6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자유형: 도형 6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4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94270" y="1162051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program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94270" y="1493839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("Hello world!");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86649" y="4178301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static data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86649" y="4510089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86650" y="2497140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library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86650" y="2828928"/>
            <a:ext cx="2895601" cy="605818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(const char*,…)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86650" y="3434746"/>
            <a:ext cx="2895601" cy="622904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…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74425" y="1901190"/>
            <a:ext cx="180000" cy="180000"/>
          </a:xfrm>
          <a:prstGeom prst="ellipse">
            <a:avLst/>
          </a:prstGeom>
          <a:solidFill>
            <a:srgbClr val="0070C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10521" y="1152907"/>
            <a:ext cx="2593975" cy="396043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10521" y="5113339"/>
            <a:ext cx="259397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itchFamily="34" charset="0"/>
                <a:ea typeface="나눔고딕코딩" pitchFamily="49" charset="-127"/>
              </a:rPr>
              <a:t>stack memory</a:t>
            </a:r>
            <a:endParaRPr lang="ko-KR" altLang="en-US" b="1" dirty="0">
              <a:solidFill>
                <a:srgbClr val="002060"/>
              </a:solidFill>
              <a:latin typeface="Candara" pitchFamily="34" charset="0"/>
              <a:ea typeface="나눔고딕코딩" pitchFamily="49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69001"/>
              </p:ext>
            </p:extLst>
          </p:nvPr>
        </p:nvGraphicFramePr>
        <p:xfrm>
          <a:off x="3063922" y="4660900"/>
          <a:ext cx="270529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4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코딩" pitchFamily="49" charset="-127"/>
                          <a:ea typeface="나눔고딕코딩" pitchFamily="49" charset="-127"/>
                        </a:rPr>
                        <a:t>0x04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"Hello world!"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8725146" y="2896393"/>
            <a:ext cx="271462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buffer memory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725146" y="2368551"/>
            <a:ext cx="2714625" cy="52784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"Hello World!"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pic>
        <p:nvPicPr>
          <p:cNvPr id="45" name="Picture 14" descr="http://www.levinsky.ac.il/.upload/buttons/Computer-Hardware-Monitor-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62953" y="3755391"/>
            <a:ext cx="2250123" cy="1757045"/>
          </a:xfrm>
          <a:prstGeom prst="rect">
            <a:avLst/>
          </a:prstGeom>
          <a:noFill/>
        </p:spPr>
      </p:pic>
      <p:cxnSp>
        <p:nvCxnSpPr>
          <p:cNvPr id="47" name="Shape 46"/>
          <p:cNvCxnSpPr>
            <a:stCxn id="45" idx="0"/>
            <a:endCxn id="42" idx="2"/>
          </p:cNvCxnSpPr>
          <p:nvPr/>
        </p:nvCxnSpPr>
        <p:spPr>
          <a:xfrm rot="16200000" flipV="1">
            <a:off x="9821632" y="3489007"/>
            <a:ext cx="527211" cy="5556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056008"/>
              </p:ext>
            </p:extLst>
          </p:nvPr>
        </p:nvGraphicFramePr>
        <p:xfrm>
          <a:off x="6154030" y="4627880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0x10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main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2666805" y="3817325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64045"/>
              </p:ext>
            </p:extLst>
          </p:nvPr>
        </p:nvGraphicFramePr>
        <p:xfrm>
          <a:off x="6168635" y="3997325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0x14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고딕코딩" pitchFamily="49" charset="-127"/>
                          <a:ea typeface="나눔고딕코딩" pitchFamily="49" charset="-127"/>
                        </a:rPr>
                        <a:t>printf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5" name="직선 연결선 24"/>
          <p:cNvCxnSpPr/>
          <p:nvPr/>
        </p:nvCxnSpPr>
        <p:spPr>
          <a:xfrm rot="5400000">
            <a:off x="4486997" y="2896394"/>
            <a:ext cx="3227389" cy="1588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6922062" y="2895601"/>
            <a:ext cx="3227389" cy="1588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099897" y="4510089"/>
            <a:ext cx="2435065" cy="794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959470" y="5686425"/>
            <a:ext cx="6273800" cy="8445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rgbClr val="002060"/>
                </a:solidFill>
                <a:latin typeface="Candara" panose="020E0502030303020204" pitchFamily="34" charset="0"/>
              </a:rPr>
              <a:t>printf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함수는 문자열에 해당되는 주소를 읽어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버퍼에 기록한다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46441"/>
              </p:ext>
            </p:extLst>
          </p:nvPr>
        </p:nvGraphicFramePr>
        <p:xfrm>
          <a:off x="6161015" y="3575050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0x18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코딩" pitchFamily="49" charset="-127"/>
                          <a:ea typeface="나눔고딕코딩" pitchFamily="49" charset="-127"/>
                        </a:rPr>
                        <a:t>0x04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3033443" y="4645661"/>
            <a:ext cx="784225" cy="4427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794746" y="3534017"/>
            <a:ext cx="784225" cy="4427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cxnSp>
        <p:nvCxnSpPr>
          <p:cNvPr id="36" name="구부러진 연결선 35"/>
          <p:cNvCxnSpPr>
            <a:stCxn id="31" idx="0"/>
          </p:cNvCxnSpPr>
          <p:nvPr/>
        </p:nvCxnSpPr>
        <p:spPr>
          <a:xfrm rot="5400000" flipH="1" flipV="1">
            <a:off x="4665018" y="2515932"/>
            <a:ext cx="890266" cy="3369193"/>
          </a:xfrm>
          <a:prstGeom prst="curvedConnector2">
            <a:avLst/>
          </a:prstGeom>
          <a:ln w="28575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5" name="직사각형 3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직사각형 36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자유형: 도형 50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자유형: 도형 52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자유형: 도형 54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자유형: 도형 56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자유형: 도형 59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자유형: 도형 61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8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78638" y="1090979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program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78638" y="1422767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("Hello world!");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71017" y="4107229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static data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1017" y="4439017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71018" y="2426068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library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71018" y="2757856"/>
            <a:ext cx="2895601" cy="605818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(const char*,…)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1018" y="3363674"/>
            <a:ext cx="2895601" cy="622904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…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58793" y="1830118"/>
            <a:ext cx="180000" cy="180000"/>
          </a:xfrm>
          <a:prstGeom prst="ellipse">
            <a:avLst/>
          </a:prstGeom>
          <a:solidFill>
            <a:srgbClr val="0070C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994889" y="1081835"/>
            <a:ext cx="2593975" cy="396043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94889" y="5042267"/>
            <a:ext cx="259397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itchFamily="34" charset="0"/>
                <a:ea typeface="나눔고딕코딩" pitchFamily="49" charset="-127"/>
              </a:rPr>
              <a:t>stack memory</a:t>
            </a:r>
            <a:endParaRPr lang="ko-KR" altLang="en-US" b="1" dirty="0">
              <a:solidFill>
                <a:srgbClr val="002060"/>
              </a:solidFill>
              <a:latin typeface="Candara" pitchFamily="34" charset="0"/>
              <a:ea typeface="나눔고딕코딩" pitchFamily="49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734963"/>
              </p:ext>
            </p:extLst>
          </p:nvPr>
        </p:nvGraphicFramePr>
        <p:xfrm>
          <a:off x="3048290" y="4589828"/>
          <a:ext cx="270529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4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코딩" pitchFamily="49" charset="-127"/>
                          <a:ea typeface="나눔고딕코딩" pitchFamily="49" charset="-127"/>
                        </a:rPr>
                        <a:t>0x04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"Hello world!"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8709514" y="2825321"/>
            <a:ext cx="271462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buffer memory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709514" y="2297479"/>
            <a:ext cx="2714625" cy="52784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"Hello World!"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pic>
        <p:nvPicPr>
          <p:cNvPr id="45" name="Picture 14" descr="http://www.levinsky.ac.il/.upload/buttons/Computer-Hardware-Monitor-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7321" y="3684319"/>
            <a:ext cx="2250123" cy="1757045"/>
          </a:xfrm>
          <a:prstGeom prst="rect">
            <a:avLst/>
          </a:prstGeom>
          <a:noFill/>
        </p:spPr>
      </p:pic>
      <p:cxnSp>
        <p:nvCxnSpPr>
          <p:cNvPr id="47" name="Shape 46"/>
          <p:cNvCxnSpPr>
            <a:stCxn id="45" idx="0"/>
            <a:endCxn id="42" idx="2"/>
          </p:cNvCxnSpPr>
          <p:nvPr/>
        </p:nvCxnSpPr>
        <p:spPr>
          <a:xfrm rot="16200000" flipV="1">
            <a:off x="9806000" y="3417935"/>
            <a:ext cx="527211" cy="5556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937277"/>
              </p:ext>
            </p:extLst>
          </p:nvPr>
        </p:nvGraphicFramePr>
        <p:xfrm>
          <a:off x="6138398" y="4556808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0x10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main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2651173" y="3746253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27425"/>
              </p:ext>
            </p:extLst>
          </p:nvPr>
        </p:nvGraphicFramePr>
        <p:xfrm>
          <a:off x="6153003" y="3926253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0x14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고딕코딩" pitchFamily="49" charset="-127"/>
                          <a:ea typeface="나눔고딕코딩" pitchFamily="49" charset="-127"/>
                        </a:rPr>
                        <a:t>printf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5" name="직선 연결선 24"/>
          <p:cNvCxnSpPr/>
          <p:nvPr/>
        </p:nvCxnSpPr>
        <p:spPr>
          <a:xfrm rot="5400000">
            <a:off x="4471365" y="2825322"/>
            <a:ext cx="3227389" cy="1588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6906430" y="2824529"/>
            <a:ext cx="3227389" cy="1588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084265" y="4439017"/>
            <a:ext cx="2435065" cy="794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943838" y="5615353"/>
            <a:ext cx="6273800" cy="8445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rgbClr val="002060"/>
                </a:solidFill>
                <a:latin typeface="Candara" panose="020E0502030303020204" pitchFamily="34" charset="0"/>
              </a:rPr>
              <a:t>printf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함수는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버퍼가 꽉 차거나 문자열을 모두</a:t>
            </a:r>
            <a:endParaRPr lang="en-US" altLang="ko-KR" sz="2400" b="1" dirty="0">
              <a:solidFill>
                <a:srgbClr val="002060"/>
              </a:solidFill>
              <a:latin typeface="Candara" panose="020E0502030303020204" pitchFamily="34" charset="0"/>
            </a:endParaRPr>
          </a:p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읽으면 모니터에 버퍼의 내용을 보낸다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124315"/>
              </p:ext>
            </p:extLst>
          </p:nvPr>
        </p:nvGraphicFramePr>
        <p:xfrm>
          <a:off x="6145383" y="3503978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0x18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코딩" pitchFamily="49" charset="-127"/>
                          <a:ea typeface="나눔고딕코딩" pitchFamily="49" charset="-127"/>
                        </a:rPr>
                        <a:t>0x04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3017811" y="4574589"/>
            <a:ext cx="784225" cy="4427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779114" y="3462945"/>
            <a:ext cx="784225" cy="4427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cxnSp>
        <p:nvCxnSpPr>
          <p:cNvPr id="36" name="구부러진 연결선 35"/>
          <p:cNvCxnSpPr>
            <a:stCxn id="31" idx="0"/>
            <a:endCxn id="32" idx="2"/>
          </p:cNvCxnSpPr>
          <p:nvPr/>
        </p:nvCxnSpPr>
        <p:spPr>
          <a:xfrm rot="5400000" flipH="1" flipV="1">
            <a:off x="4649383" y="2444858"/>
            <a:ext cx="890270" cy="3369190"/>
          </a:xfrm>
          <a:prstGeom prst="curvedConnector2">
            <a:avLst/>
          </a:prstGeom>
          <a:ln w="28575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9176874" y="3903394"/>
            <a:ext cx="1551915" cy="3052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Hello World!</a:t>
            </a:r>
            <a:endParaRPr lang="ko-KR" altLang="en-US" sz="1400" b="1" dirty="0">
              <a:solidFill>
                <a:srgbClr val="002060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7" name="직사각형 36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직사각형 37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자유형: 도형 49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자유형: 도형 51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자유형: 도형 53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자유형: 도형 55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자유형: 도형 5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자유형: 도형 6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자유형: 도형 6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5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Coding</a:t>
            </a:r>
          </a:p>
          <a:p>
            <a:r>
              <a:rPr lang="ko-KR" altLang="en-US" dirty="0"/>
              <a:t>문제 제시</a:t>
            </a:r>
            <a:endParaRPr lang="en-US" altLang="ko-KR" dirty="0"/>
          </a:p>
          <a:p>
            <a:pPr lvl="1"/>
            <a:r>
              <a:rPr lang="ko-KR" altLang="en-US" dirty="0"/>
              <a:t>발사체 운동</a:t>
            </a:r>
            <a:r>
              <a:rPr lang="en-US" altLang="ko-KR" dirty="0"/>
              <a:t>(</a:t>
            </a:r>
            <a:r>
              <a:rPr lang="ko-KR" altLang="en-US" dirty="0" err="1"/>
              <a:t>상미분</a:t>
            </a:r>
            <a:r>
              <a:rPr lang="ko-KR" altLang="en-US" dirty="0"/>
              <a:t> 방정식</a:t>
            </a:r>
            <a:r>
              <a:rPr lang="en-US" altLang="ko-KR" dirty="0"/>
              <a:t>) – </a:t>
            </a:r>
            <a:r>
              <a:rPr lang="ko-KR" altLang="en-US" dirty="0"/>
              <a:t>시뮬레이션</a:t>
            </a:r>
            <a:endParaRPr lang="en-US" altLang="ko-KR" dirty="0"/>
          </a:p>
          <a:p>
            <a:pPr lvl="1"/>
            <a:r>
              <a:rPr lang="ko-KR" altLang="en-US" dirty="0"/>
              <a:t>선형회귀분석</a:t>
            </a:r>
            <a:r>
              <a:rPr lang="en-US" altLang="ko-KR" dirty="0"/>
              <a:t>(</a:t>
            </a:r>
            <a:r>
              <a:rPr lang="ko-KR" altLang="en-US" dirty="0" err="1"/>
              <a:t>최소제곱법</a:t>
            </a:r>
            <a:r>
              <a:rPr lang="en-US" altLang="ko-KR" dirty="0"/>
              <a:t>) – </a:t>
            </a:r>
            <a:r>
              <a:rPr lang="ko-KR" altLang="en-US" dirty="0"/>
              <a:t>데이터 과학</a:t>
            </a:r>
            <a:endParaRPr lang="en-US" altLang="ko-KR" dirty="0"/>
          </a:p>
          <a:p>
            <a:r>
              <a:rPr lang="en-US" altLang="ko-KR" dirty="0"/>
              <a:t>Programming Language</a:t>
            </a:r>
          </a:p>
          <a:p>
            <a:pPr lvl="1"/>
            <a:r>
              <a:rPr lang="ko-KR" altLang="en-US" dirty="0"/>
              <a:t>절차지향</a:t>
            </a:r>
            <a:r>
              <a:rPr lang="en-US" altLang="ko-KR" dirty="0"/>
              <a:t>, </a:t>
            </a:r>
            <a:r>
              <a:rPr lang="ko-KR" altLang="en-US" dirty="0"/>
              <a:t>객체지향</a:t>
            </a:r>
            <a:r>
              <a:rPr lang="en-US" altLang="ko-KR" dirty="0"/>
              <a:t>, </a:t>
            </a:r>
            <a:r>
              <a:rPr lang="ko-KR" altLang="en-US" dirty="0"/>
              <a:t>함수형</a:t>
            </a:r>
            <a:endParaRPr lang="en-US" altLang="ko-KR" dirty="0"/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의 역사</a:t>
            </a:r>
            <a:endParaRPr lang="en-US" altLang="ko-KR" dirty="0"/>
          </a:p>
          <a:p>
            <a:r>
              <a:rPr lang="en-US" altLang="ko-KR" dirty="0"/>
              <a:t>Dev C++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통합 개발환경</a:t>
            </a:r>
            <a:endParaRPr lang="en-US" altLang="ko-KR" dirty="0"/>
          </a:p>
          <a:p>
            <a:pPr lvl="1"/>
            <a:r>
              <a:rPr lang="ko-KR" altLang="en-US" dirty="0"/>
              <a:t>설치</a:t>
            </a:r>
            <a:r>
              <a:rPr lang="en-US" altLang="ko-KR" dirty="0"/>
              <a:t>, </a:t>
            </a:r>
            <a:r>
              <a:rPr lang="ko-KR" altLang="en-US" dirty="0"/>
              <a:t>환경설정</a:t>
            </a:r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en-US" altLang="ko-KR" dirty="0"/>
              <a:t>"Hello World" </a:t>
            </a:r>
            <a:r>
              <a:rPr lang="ko-KR" altLang="en-US" dirty="0"/>
              <a:t>출력하기</a:t>
            </a:r>
            <a:endParaRPr lang="en-US" altLang="ko-KR" dirty="0"/>
          </a:p>
          <a:p>
            <a:r>
              <a:rPr lang="en-US" altLang="ko-KR" dirty="0"/>
              <a:t>Compile Process</a:t>
            </a:r>
          </a:p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8" name="직사각형 7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직사각형 8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자유형: 도형 9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: 도형 11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rgbClr val="FF000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rgbClr val="FF0000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pic>
        <p:nvPicPr>
          <p:cNvPr id="21506" name="Picture 2" descr="http://pds13.egloos.com/pds/200904/12/09/c0016109_49e0cb30d68c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46" y="970344"/>
            <a:ext cx="3666270" cy="56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8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70823" y="1067533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program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70823" y="1399321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("Hello world!");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63202" y="4083783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static data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63202" y="4415571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63203" y="2402622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library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63203" y="2734410"/>
            <a:ext cx="2895601" cy="605818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(const char*,…)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63203" y="3340228"/>
            <a:ext cx="2895601" cy="622904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…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50978" y="2094032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987074" y="1058389"/>
            <a:ext cx="2593975" cy="396043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87074" y="5018821"/>
            <a:ext cx="259397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itchFamily="34" charset="0"/>
                <a:ea typeface="나눔고딕코딩" pitchFamily="49" charset="-127"/>
              </a:rPr>
              <a:t>stack memory</a:t>
            </a:r>
            <a:endParaRPr lang="ko-KR" altLang="en-US" b="1" dirty="0">
              <a:solidFill>
                <a:srgbClr val="002060"/>
              </a:solidFill>
              <a:latin typeface="Candara" pitchFamily="34" charset="0"/>
              <a:ea typeface="나눔고딕코딩" pitchFamily="49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5940"/>
              </p:ext>
            </p:extLst>
          </p:nvPr>
        </p:nvGraphicFramePr>
        <p:xfrm>
          <a:off x="3040475" y="4566382"/>
          <a:ext cx="270529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74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코딩" pitchFamily="49" charset="-127"/>
                          <a:ea typeface="나눔고딕코딩" pitchFamily="49" charset="-127"/>
                        </a:rPr>
                        <a:t>0x04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"Hello world!"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8701699" y="2801875"/>
            <a:ext cx="271462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buffer memory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701699" y="2274033"/>
            <a:ext cx="2714625" cy="52784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pic>
        <p:nvPicPr>
          <p:cNvPr id="45" name="Picture 14" descr="http://www.levinsky.ac.il/.upload/buttons/Computer-Hardware-Monitor-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9506" y="3660873"/>
            <a:ext cx="2250123" cy="1757045"/>
          </a:xfrm>
          <a:prstGeom prst="rect">
            <a:avLst/>
          </a:prstGeom>
          <a:noFill/>
        </p:spPr>
      </p:pic>
      <p:cxnSp>
        <p:nvCxnSpPr>
          <p:cNvPr id="47" name="Shape 46"/>
          <p:cNvCxnSpPr>
            <a:stCxn id="45" idx="0"/>
            <a:endCxn id="42" idx="2"/>
          </p:cNvCxnSpPr>
          <p:nvPr/>
        </p:nvCxnSpPr>
        <p:spPr>
          <a:xfrm rot="16200000" flipV="1">
            <a:off x="9798185" y="3394489"/>
            <a:ext cx="527211" cy="5556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102701"/>
              </p:ext>
            </p:extLst>
          </p:nvPr>
        </p:nvGraphicFramePr>
        <p:xfrm>
          <a:off x="6130583" y="4533362"/>
          <a:ext cx="229235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5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0x10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코딩" pitchFamily="49" charset="-127"/>
                          <a:ea typeface="나눔고딕코딩" pitchFamily="49" charset="-127"/>
                        </a:rPr>
                        <a:t>main</a:t>
                      </a:r>
                      <a:endParaRPr lang="ko-KR" altLang="en-US" dirty="0">
                        <a:latin typeface="나눔고딕코딩" pitchFamily="49" charset="-127"/>
                        <a:ea typeface="나눔고딕코딩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3936023" y="5591907"/>
            <a:ext cx="6273800" cy="8445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작업이 완료되면  </a:t>
            </a:r>
            <a:r>
              <a:rPr lang="en-US" altLang="ko-KR" sz="2400" b="1" dirty="0" err="1">
                <a:solidFill>
                  <a:srgbClr val="002060"/>
                </a:solidFill>
                <a:latin typeface="Candara" panose="020E0502030303020204" pitchFamily="34" charset="0"/>
              </a:rPr>
              <a:t>printf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() 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함수에 할당된 </a:t>
            </a:r>
            <a:endParaRPr lang="en-US" altLang="ko-KR" sz="2400" b="1" dirty="0">
              <a:solidFill>
                <a:srgbClr val="002060"/>
              </a:solidFill>
              <a:latin typeface="Candara" panose="020E0502030303020204" pitchFamily="34" charset="0"/>
            </a:endParaRPr>
          </a:p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메모리를 반납하고 다음 루틴으로 복귀한다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169059" y="3879948"/>
            <a:ext cx="1551915" cy="3052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Hello World!</a:t>
            </a:r>
            <a:endParaRPr lang="ko-KR" altLang="en-US" sz="1400" b="1" dirty="0">
              <a:solidFill>
                <a:srgbClr val="002060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5" name="직사각형 2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직사각형 25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자유형: 도형 5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자유형: 도형 5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244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86454" y="1059718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program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6454" y="1391506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("Hello world!");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78833" y="4075968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static data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8833" y="4407756"/>
            <a:ext cx="2895601" cy="965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78834" y="2394807"/>
            <a:ext cx="2895601" cy="331789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anose="020E0502030303020204" pitchFamily="34" charset="0"/>
              </a:rPr>
              <a:t>library memory</a:t>
            </a:r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78834" y="2726595"/>
            <a:ext cx="2895601" cy="605818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 err="1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printf</a:t>
            </a:r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(const char*,…)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8834" y="3332413"/>
            <a:ext cx="2895601" cy="622904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{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…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666609" y="2086217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02705" y="1050574"/>
            <a:ext cx="2593975" cy="396043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02705" y="5011006"/>
            <a:ext cx="259397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Candara" pitchFamily="34" charset="0"/>
                <a:ea typeface="나눔고딕코딩" pitchFamily="49" charset="-127"/>
              </a:rPr>
              <a:t>stack memory</a:t>
            </a:r>
            <a:endParaRPr lang="ko-KR" altLang="en-US" b="1" dirty="0">
              <a:solidFill>
                <a:srgbClr val="002060"/>
              </a:solidFill>
              <a:latin typeface="Candara" pitchFamily="34" charset="0"/>
              <a:ea typeface="나눔고딕코딩" pitchFamily="49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717330" y="2794060"/>
            <a:ext cx="2714625" cy="331786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나눔고딕코딩" pitchFamily="49" charset="-127"/>
                <a:ea typeface="나눔고딕코딩" pitchFamily="49" charset="-127"/>
              </a:rPr>
              <a:t>buffer memory</a:t>
            </a:r>
            <a:endParaRPr lang="ko-KR" altLang="en-US" b="1" dirty="0">
              <a:solidFill>
                <a:srgbClr val="00206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717330" y="2266218"/>
            <a:ext cx="2714625" cy="527843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andara" panose="020E0502030303020204" pitchFamily="34" charset="0"/>
            </a:endParaRPr>
          </a:p>
        </p:txBody>
      </p:sp>
      <p:pic>
        <p:nvPicPr>
          <p:cNvPr id="45" name="Picture 14" descr="http://www.levinsky.ac.il/.upload/buttons/Computer-Hardware-Monitor-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5137" y="3653058"/>
            <a:ext cx="2250123" cy="1757045"/>
          </a:xfrm>
          <a:prstGeom prst="rect">
            <a:avLst/>
          </a:prstGeom>
          <a:noFill/>
        </p:spPr>
      </p:pic>
      <p:cxnSp>
        <p:nvCxnSpPr>
          <p:cNvPr id="47" name="Shape 46"/>
          <p:cNvCxnSpPr>
            <a:stCxn id="45" idx="0"/>
            <a:endCxn id="42" idx="2"/>
          </p:cNvCxnSpPr>
          <p:nvPr/>
        </p:nvCxnSpPr>
        <p:spPr>
          <a:xfrm rot="16200000" flipV="1">
            <a:off x="9813816" y="3386674"/>
            <a:ext cx="527211" cy="5556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951654" y="5584092"/>
            <a:ext cx="6273800" cy="8445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main()</a:t>
            </a:r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함수의 메모리를</a:t>
            </a:r>
            <a:endParaRPr lang="en-US" altLang="ko-KR" sz="2400" b="1" dirty="0">
              <a:solidFill>
                <a:srgbClr val="002060"/>
              </a:solidFill>
              <a:latin typeface="Candara" panose="020E0502030303020204" pitchFamily="34" charset="0"/>
            </a:endParaRPr>
          </a:p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반납하고 프로그램을 종료한다</a:t>
            </a:r>
            <a:r>
              <a:rPr lang="en-US" altLang="ko-KR" sz="2400" b="1" dirty="0">
                <a:solidFill>
                  <a:srgbClr val="00206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184690" y="3872133"/>
            <a:ext cx="1551915" cy="3052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Hello World!</a:t>
            </a:r>
            <a:endParaRPr lang="ko-KR" altLang="en-US" sz="1400" b="1" dirty="0">
              <a:solidFill>
                <a:srgbClr val="002060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3" name="직사각형 22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직사각형 23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자유형: 도형 49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6535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BE4C-BD10-4F73-898A-67F27A68FAA7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&amp; Memory</a:t>
            </a:r>
            <a:endParaRPr lang="ko-KR" altLang="en-US" dirty="0"/>
          </a:p>
        </p:txBody>
      </p:sp>
      <p:sp>
        <p:nvSpPr>
          <p:cNvPr id="3" name="AutoShape 5" descr="data:image/jpeg;base64,/9j/4AAQSkZJRgABAQAAAQABAAD/2wCEAAkGBhQQEBAUEBIQFRUUEhUUFBUVDxgUFhcVFRQVFBgUEhIXHCYeFxkjGhQUHy8gIycpLC8sFR4xNTAqNScrLCkBCQoKDgwOGg8PGiwlHyUwNSkyMC8vLCkuLCw0Lyw1NSwqLCwpLCwsLCwtLCw1LDQqLDUsKSwqLCwpLDUpLCkpL//AABEIAM0AyAMBIgACEQEDEQH/xAAcAAEAAgMBAQEAAAAAAAAAAAAABQcBBggEAwL/xABKEAABAwADBw4MBQMEAwAAAAABAAIDBAYRBRIXITE00QcWQVFTVGFxcnORk7LBEyIzNXSBkqGxs9LTFCMyQlIVYsKCg6LwQ6Ph/8QAGwEBAAIDAQEAAAAAAAAAAAAAAAQFAQMGAgf/xAAvEQACAgEBBgQFBAMAAAAAAAAAAQIDBBEFEiExQVEiYXHRE4GRsfAyoeHxFEJi/9oADAMBAAIRAxEAPwCxq11rkokrGRsjIdHfeMHW23zhsEbShcI8+5wdD/qTVHzmLmR23rV6NRnSPaxgLnONgA2SgNowjz7nB0P+pMI8+5wdD/qUTrUpW4Se7SmtSlbhJ7tKAlsI8+5wdD/qTCPPucHQ/wCpROtSlbhJ7tKa1KVuEnu0oCWwjz7nB0P+pMI8+5wdD/qUTrUpW4Se7SmtSlbhJ7tKAlsI8+5wdD/qTCPPucHQ/wCpROtSlbhJ7tKa1KVuEnu0oCWwjz7nB0P+pMI8+5wdD/qUTrUpW4Se7SmtSlbhJ7tKAlsI8+5wdD/qTCPPucHQ/wCpROtSlbhJ7tK/L6r0poJMDwACScWQY9tAbVcGvvhZbykNjYHYmubbZfbTrSbFuQKo9brVCuFl7DSHYskbycm015+BQG+IsWrKAIiIAiIgCIiAIiICutUfOYuZHbeomqme0fl9xUtqj5zFzI7b1E1Uz2j8vuKAttERAEREAREQBERAEREAXmul5Gbm39kr0rzXS8jNzb+yUBS6Itpo1VPxFBjlh8qL+0fzAcf+XxQHsqhXC9vYaQ7FkY87G015+BW9gqkHNIJBxEYiDiss21udT633t7DSHYsjHk5NprztbRQG+osBZQBERAERR91Luw0YWzSNbtDK48TRjKw2lxZ6hCU3uxWr8iQRfChUoSxse22x7Q4Wiw2EW4wiyYaaejNB1R85i5kdt6iaqZ7R+X3FS2qPnMXMjtvUTVTPaPy+4oYLbREQBERAEREAREQBERAF5rpeRm5t/ZK9K810vIzc2/slAUut+qrWajwUWNkkljgXWi9JyuJGMBaCiA2qtk1EpFssEgEv7heOAf7sTuFaqiWoDdKn1vvb2GkHFkjedjaa87W0VvgKo9WBUG7T5WvikN8I2gtccthNl6dtAbhavNdC6McDC+V7WNGyTl4ANk8AUFWau0dFtYyySX+Nvit5ZHwCrK6d1paS+/meXHYGw0bTW5AotuQocFxZebP2Nbk6Tn4Y/u/T3Npu9qjvfa2igsbkvz+s8kft+K02WVz3EuJc4nKTaSeNfleq5MHhKRA3+UrB/wAgq+U5WPidlTi04db+HHTT6/Uu2gRXkUbf4saOhoCL72Iro+ZN6vUrvVHzmLmR23qJqpntH5fcVLao+cxcyO29RNVM9o/L7ihgttERAEREAREQBERAEREAWHNtFhyLKIDyf0mHcYurboT+kw7jF1bdC9aIDyf0mHcYurboT+kw7jF1bdC9a+c0oa0ucQABaSTYANslBzKorZEG0ycNAABGICwDxRsKNol3ZIBIIXXpe0NLhlABtsbtHhX0rPdNs9KlfGTeOdiJFltgAt4sSiVX35OvhgdhsvYqjpbkLj0Xb19vqCf+6URFBOqCmamxX1Oow2n33sglQyn6h5/B/r7BXuv9a9SLmvTHsf8Ay/sXAiIrs+Xldao+cxcyO29RNVM9o/L7ipbVHzmLmR23qJqpntH5fcUBbaIiAIiIAiIgCIiAIiIAiIgCIvy51mVAYmlDWlziAALSSbAANtVTXGtxpbjHESIWnrCP3O4NoL712rd+IcYYT+U0+MR/5CP8R71qICrci/Xwx5HabH2V8JK+5eLou3n6/b1MoiKGdOEREAUxU+e8p1HO2+99oEKHX7gmLHtcMrXBw4wQe5Zi9Gmab6/iVyh3TRfiLz0KlCWNj25HtDh6xaivT5W009GaFqj5zFzI7b1E1Uz2j8vuKltUfOYuZHbeomqme0fl9xQwW2iIgCIiAIiIAiIgCIiAIiwUAJVfV/rbjdRoTwSuB/8AW0/HoUxXitP4WPwcZ/OkGL+xuS+PDtKqioWTdp4EdTsTZm+/8i1cOi7+fsERFXHYhERDIRFlrSSABaTkG36kMGFljSTYASdoC09C2+4Op1JLY+kExMOMNH6zx7DVvty7gwUYWQxtadl1lrjxuONSq8aUuL4FFmbcooe7DxPy5fX2IXU/kmbB4KaKRgaSWOc2wFpsN7YcdtpPqRbXYisoR3VocTkXfGtlZpprxK71R85i5kdt6iaqZ7R+X3FS2qPnMXMjtvUTVTPaPy+4r0aC20RYtQGVi1Rt16xQUUWzPAOw0Y3HiaFoN2tUaaW1tHHgm/yyyH15G+pabLoQ5ljibNyMrjBaLu+C/n5G+3YrDBRRbNIAdhoxvPE0fFaLdXVJle4fh2iNoIPjeM5wGwdgA8HStQkkLiS4kk5STaTxk5V+VAsyZy5cDrMTYePTxs8T8+X09y8bjXUbSYWSsyOGT+J2WniXuVU1BrF+Hm8E8/lykDHka/ID68nQrVBU+mz4kdTk9o4TxLnDo+K9P4MoiLcVwUdd67LKJC6R+xia3Zc45AF73vABJIAGMk7AGyVT9cKxGmTm9P5TLRGNvbf6/gtF1vw4+ZabMwXmXaP9K4v2+ZE0+nPnkfJIbXONp7gOAZF8ERVDep9FjFRSiuSCIiHoIiiax3a/CxNcG2ueSG25LQAST0r1GLm9EaL8ivHg52PREpHI0ywxF7WumkbGwHZc82DFlsx5VcNXamxUQB1l/LZjkcMnAwftHvXMVTaa+a69z3SOLnGlw4zzjcQGwF16rOrHjDi+LOF2hte3KbhDhDt1fr7GAsoiklKEREBXWqPnMXMjtvUTVXPaPy+4qW1R85i5n/N61y5kMr5o2wODZCbGkmyw2HZsNiw3otTZXBTkotpeb5FrXWrDDRRbNIAdhoxuPE0Y1oN3NUaWW1tHHgm/yyvPryNUDdi41IgeTSGPtP7yb4H/AFjEo5VluRN8OR22BsfGglY2pvv0+S9z9SSFxJcSScpJtJ9a/KIop0CWgREQyYVtVGrF+KgvXn8yKxrttzf2v7jxKpl77hXYdRJ2St2DY4fyYco/7shbqbPhy16FXtPCWXS4r9S4r2+Zd4WV8KHSmysa9hta4BzTwFee7V1W0aF8r8jRiFuVxyNHGVbtpLU+dxrlKW4lx5aeZquqLWLwbPw8Z8Z4tkIORmw3jPw41XK+1NpjppHySG1z3FxPHsDg0L4qntsdktT6TgYccSlVrnzfqERFqJ4RAFYdTajXl7NSm+NlZGRibtOfw8GwtldbseiIWZm14le/P5LqzRPwZafHBBsBsIsOPGLQtS1SvJ0flv7LVZlcM9n4x2Qqz1S/J0flv7LVbV1qtaI+fZmbblz35v0XRGv1B86XO9Lh+Y1diLjuoPnS53pcPzGrsRbCEEREAREQFdao+cxcyO29RNVM9o/L7ipbVHzmLmR23qJqpntH5fcUBbEkYcCHAEHKCLQeMFapdvU7hmtdD+U/gxsJ4W7HqW3IvEoRmtJIkUZNuPLeqk1+dikbsVemojrJmEDYeMbDxO7io5X1NR2vaWva1zTiIItB4wVotYtTfK+h8ZiJxf7bjk4j0qBbitcYnW4O3oWaQv8AC+/T+PsV+i/c0LmOLXtLXA2EOFhB4QV+FDOlTTWqCIiGTeNTmsN640aQ4nWmInYdss9eUcRXk1Q7u+Gm8Cw+JF+raL9noydK1SOQtILSQQQQQcYI2QsPcSSSbSSSTtk48a3O5uvcKuOza1lvJ8uXn3+nuYREWktAgFtgGMnEB3BAFZNSameBsnpDR4Q42MP7Btn+74LZXW7HoiBnZ1eHXvz59F3FTKkiG9mpAtkysYcjOE/3fBbqAliyreEFBaI+eZOTZk2Oyx8ft5IqeuGez8odkKs9UvydH5b+y1WZXDPZ+UOyFWeqX5Oj8t/ZavZGNfqD50ud6XD8xq7EXHdQfOlzvS4fmNXYiAIiIAiIgK61R85i5kdt6iaqZ7R+X3FS2qPnMXMjtvUTVTPaPy+4oC20REAQhEQENd+rENMb+YLHgeLIB4w49scBVW3eq5LQ32SC1pPivH6XaDwK618KZQ2SscyRoc12IgjEo9tCs49S32ftW3Ee6+MO3b0KHRbTWqpD6NbJDfPi2dlzOPbbw9K1ZVc4OD0Z3mPk15EN+t6r85hEReSQERbrUOqPhC2kTjxBjjaR+o/zI2trbXuuDm9ERMvKhi1uyf8Ab7HuqNU69vaRSG+NljYR+n+9w29obC3uxAFlXEIKC0R85y8qzKsdk/6XYIiL2RSp64Z7Pyh2Qqz1S/J0flv7LVZlcM9n5Q7IVZ6pfk6Py39lqA1+oPnS53pcPzGrsRcd1B86XO9Lh+Y1diIAiIgCIiArrVHzmLmR23qJqpntH5fcVLao+cxcyO29RNVM9o/L7igLbREQBERAEREBhwtBCr2uFQrL6aiN4XxD3ujH+PQrDWHBa7K42LRkvEzLcSe/W/VdGUAsqx651HEl9NRgA/K+MDE/bLf7vitHuJcV9KnbE0WbLiR+loOMn4Wbaqp0yhLdO/xto030u1PTTn5fn7kpUyqxpkl9IPyWHxv7zlvB3/8A1WzGywAAWACwAbA2l8LnXOZBGyOMWNaLBpO2SvUrOmpVx06nDbRzpZlu9/quS/OrCIi3FcEREBU9cM9n5Q7IVZ6pfk6Py39lqsyuGez8odkKs9UvydH5b+y1Aa/UHzpc70uH5jV2IuO6g+dLnelw/MauxEAREQBERAV1qj5zFzI7b1r9yKd4CeKUi+vHW2W2W4iMvrW1V8uXLLPGYo3vAiAJa23HfuNnvWo3RufJR43SzxvjjbZfPe0hotNgtPGUBumEtu4O6waEwlt3B3WDQqv1z0XfEXtHQmuei74i9o6EBaGEtu4O6waEwlt3B3WDQqv1z0XfEXtHQmuei74i9o6EBaGEtu4O6waEwlt3B3WDQqv1z0XfEXtHQmuei74i9o6EBaGEtu4O6waEwlt3B3WDQqv1z0XfEXtHQmuei74i9o6EBaB1Sm7g7rBoXlo9eII3yPZRS10lheRILTZt4lXOuei74i9o6E1z0XfEXtHQsaHpSaTSfMtDCW3cHdYNCYS27g7rBoVX656LviL2joTXPRd8Re0dCyeS0MJbdwd1g0JhLbuDusGhVfrnou+IvaOhNc9F3xF7R0IC0MJbdwd1g0JhLbuDusH0qr9c9F3xF7R0Jrnou+Iuk6EBsN2rofiJ5JQ0tvyDYTbZiAy+pV/ql+To/Lf2Wqf1z0XfEXtHQtVr9daKZkAikY8tc8m9OS0Ny9CAiqg+dLnelw/MauxFx3UHzpc70uH5jV2IgCIiAIiIAtG1avMlM/2/msW8rw3ZuLDTIXw0lgkjfZfNJItsIIxtIOUDZQHFZWF1dgZuTvJnXTfcTAzcneTOum+4gOUUXV2Bm5O8mddN9xMDNyd5M66b7iA5RRdXYGbk7yZ1033EwM3J3kzrpvuIDlFF1dgZuTvJnXTfcTAzcneTOum+4gOUUXV2Bm5O8mddN9xMDNyd5M66b7iA5RRdXYGbk7yZ1033EwM3J3kzrpvuIDlFF1dgZuTvJnXTfcTAzcneTOum+4gOUUXV2Bm5O8mddN9xMDNyd5M66b7iA5RRdXYGbk7yZ1033EwM3J3kzrpvuIDnCoPnS53pcPzGrsRahQdSa5kEscsVEY18bw9jvCymxzTaDYX2YiNlbdYgMoiIAiIgP//Z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09" name="_x200735888" descr="EMB00001ac419f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501" y="1228971"/>
            <a:ext cx="7746534" cy="5242168"/>
          </a:xfrm>
          <a:prstGeom prst="rect">
            <a:avLst/>
          </a:prstGeom>
          <a:noFill/>
        </p:spPr>
      </p:pic>
      <p:grpSp>
        <p:nvGrpSpPr>
          <p:cNvPr id="8" name="그룹 7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9" name="직사각형 8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직사각형 9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: 도형 11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: 도형 13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자유형: 도형 15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자유형: 도형 19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5280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  <a:ln>
            <a:noFill/>
          </a:ln>
          <a:effectLst/>
        </p:spPr>
      </p:sp>
      <p:grpSp>
        <p:nvGrpSpPr>
          <p:cNvPr id="81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2" name="Group 2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3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5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4" descr="http://pentagist.com/wp-content/uploads/2014/10/5-things-you-should-do-in-a-boring-clas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3632297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3733" y="3962400"/>
            <a:ext cx="8458200" cy="9589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400">
                <a:solidFill>
                  <a:srgbClr val="FEFFFF"/>
                </a:solidFill>
              </a:rPr>
              <a:t>Question?</a:t>
            </a:r>
          </a:p>
        </p:txBody>
      </p:sp>
      <p:pic>
        <p:nvPicPr>
          <p:cNvPr id="9" name="Picture 2" descr="http://mblogthumb4.phinf.naver.net/20130510_255/dydtndua1_1368120741019rUtuL_PNG/7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89" y="8157435"/>
            <a:ext cx="497003" cy="4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79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290" name="Picture 2" descr="https://encrypted-tbn2.gstatic.com/images?q=tbn:ANd9GcSN_7lhOlfYoBrDykm5DfspRL_7uRnZIaPeQ598wqeD4Yw_AQ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573" y="1462240"/>
            <a:ext cx="4850058" cy="12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/>
          <p:cNvSpPr/>
          <p:nvPr/>
        </p:nvSpPr>
        <p:spPr>
          <a:xfrm>
            <a:off x="2785573" y="970344"/>
            <a:ext cx="1677012" cy="43595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2" name="Picture 4" descr="http://www.megabooks.co.kr/newsletter/no5_oct15/vol5/arti/%EB%91%90%EB%87%8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85573" y="4280977"/>
            <a:ext cx="2633785" cy="21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itespresso.fr/wp-content/uploads/2014/01/codecademy-programmation-code-apprentiss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92" y="4280977"/>
            <a:ext cx="3250089" cy="21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/>
          <p:cNvSpPr/>
          <p:nvPr/>
        </p:nvSpPr>
        <p:spPr>
          <a:xfrm>
            <a:off x="2785573" y="3674403"/>
            <a:ext cx="1677012" cy="4359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화살표: 오른쪽 6"/>
          <p:cNvSpPr/>
          <p:nvPr/>
        </p:nvSpPr>
        <p:spPr>
          <a:xfrm>
            <a:off x="5894448" y="4868063"/>
            <a:ext cx="1602154" cy="9925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6" name="Picture 8" descr="https://pixabay.com/static/uploads/photo/2014/12/21/23/28/recipe-575434_6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70" y="1087305"/>
            <a:ext cx="2829902" cy="24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5" name="직사각형 14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직사각형 15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자유형: 도형 20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자유형: 도형 22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자유형: 도형 24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자유형: 도형 26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자유형: 도형 28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자유형: 도형 32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785519" y="2795277"/>
            <a:ext cx="2109882" cy="1010521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재료 </a:t>
            </a:r>
            <a:r>
              <a:rPr lang="en-US" altLang="ko-KR" dirty="0"/>
              <a:t>- </a:t>
            </a:r>
            <a:r>
              <a:rPr lang="ko-KR" altLang="en-US" dirty="0"/>
              <a:t>변수</a:t>
            </a:r>
            <a:endParaRPr lang="en-US" altLang="ko-KR" dirty="0"/>
          </a:p>
          <a:p>
            <a:r>
              <a:rPr lang="ko-KR" altLang="en-US" dirty="0"/>
              <a:t>레시피 </a:t>
            </a:r>
            <a:r>
              <a:rPr lang="en-US" altLang="ko-KR" dirty="0"/>
              <a:t>-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요리 </a:t>
            </a:r>
            <a:r>
              <a:rPr lang="en-US" altLang="ko-KR" dirty="0"/>
              <a:t>- </a:t>
            </a:r>
            <a:r>
              <a:rPr lang="ko-KR" altLang="en-US" dirty="0"/>
              <a:t>프로그램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063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제시 </a:t>
            </a:r>
            <a:r>
              <a:rPr lang="en-US" altLang="ko-KR" dirty="0"/>
              <a:t>- </a:t>
            </a:r>
            <a:r>
              <a:rPr lang="ko-KR" altLang="en-US" dirty="0"/>
              <a:t>발사체 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91692" y="1152907"/>
            <a:ext cx="1594339" cy="8947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308528"/>
              </p:ext>
            </p:extLst>
          </p:nvPr>
        </p:nvGraphicFramePr>
        <p:xfrm>
          <a:off x="3216275" y="1425575"/>
          <a:ext cx="946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9" name="Formula" r:id="rId3" imgW="477720" imgH="176760" progId="Equation.Ribbit">
                  <p:embed/>
                </p:oleObj>
              </mc:Choice>
              <mc:Fallback>
                <p:oleObj name="Formula" r:id="rId3" imgW="4777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6275" y="1425575"/>
                        <a:ext cx="9461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화살표: 오른쪽 6"/>
          <p:cNvSpPr/>
          <p:nvPr/>
        </p:nvSpPr>
        <p:spPr>
          <a:xfrm>
            <a:off x="4720492" y="1324846"/>
            <a:ext cx="515816" cy="45004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70769" y="1152907"/>
            <a:ext cx="1594339" cy="8947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791118"/>
              </p:ext>
            </p:extLst>
          </p:nvPr>
        </p:nvGraphicFramePr>
        <p:xfrm>
          <a:off x="5584825" y="1425575"/>
          <a:ext cx="1365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0" name="Formula" r:id="rId5" imgW="688680" imgH="176760" progId="Equation.Ribbit">
                  <p:embed/>
                </p:oleObj>
              </mc:Choice>
              <mc:Fallback>
                <p:oleObj name="Formula" r:id="rId5" imgW="688680" imgH="176760" progId="Equation.Ribbit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4825" y="1425575"/>
                        <a:ext cx="1365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화살표: 오른쪽 9"/>
          <p:cNvSpPr/>
          <p:nvPr/>
        </p:nvSpPr>
        <p:spPr>
          <a:xfrm>
            <a:off x="7401169" y="1324846"/>
            <a:ext cx="515816" cy="45004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151446" y="1152907"/>
            <a:ext cx="1594339" cy="8947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421693"/>
              </p:ext>
            </p:extLst>
          </p:nvPr>
        </p:nvGraphicFramePr>
        <p:xfrm>
          <a:off x="8197850" y="1258888"/>
          <a:ext cx="150018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1" name="Formula" r:id="rId7" imgW="757080" imgH="344520" progId="Equation.Ribbit">
                  <p:embed/>
                </p:oleObj>
              </mc:Choice>
              <mc:Fallback>
                <p:oleObj name="Formula" r:id="rId7" imgW="757080" imgH="344520" progId="Equation.Ribbit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97850" y="1258888"/>
                        <a:ext cx="1500188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화살표: 오른쪽 12"/>
          <p:cNvSpPr/>
          <p:nvPr/>
        </p:nvSpPr>
        <p:spPr>
          <a:xfrm>
            <a:off x="3332528" y="2645646"/>
            <a:ext cx="515816" cy="45004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71083" y="2478577"/>
            <a:ext cx="2994025" cy="8947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844332"/>
              </p:ext>
            </p:extLst>
          </p:nvPr>
        </p:nvGraphicFramePr>
        <p:xfrm>
          <a:off x="4345722" y="2519958"/>
          <a:ext cx="23733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2" name="Formula" r:id="rId9" imgW="1197720" imgH="408960" progId="Equation.Ribbit">
                  <p:embed/>
                </p:oleObj>
              </mc:Choice>
              <mc:Fallback>
                <p:oleObj name="Formula" r:id="rId9" imgW="1197720" imgH="408960" progId="Equation.Ribbit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5722" y="2519958"/>
                        <a:ext cx="2373312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화살표: 오른쪽 15"/>
          <p:cNvSpPr/>
          <p:nvPr/>
        </p:nvSpPr>
        <p:spPr>
          <a:xfrm>
            <a:off x="7401169" y="2646623"/>
            <a:ext cx="515816" cy="45004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151446" y="2478577"/>
            <a:ext cx="2994025" cy="8947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484946"/>
              </p:ext>
            </p:extLst>
          </p:nvPr>
        </p:nvGraphicFramePr>
        <p:xfrm>
          <a:off x="8405447" y="2520935"/>
          <a:ext cx="241458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3" name="Formula" r:id="rId11" imgW="1218240" imgH="408960" progId="Equation.Ribbit">
                  <p:embed/>
                </p:oleObj>
              </mc:Choice>
              <mc:Fallback>
                <p:oleObj name="Formula" r:id="rId11" imgW="1218240" imgH="408960" progId="Equation.Ribbit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05447" y="2520935"/>
                        <a:ext cx="2414588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직선 화살표 연결선 19"/>
          <p:cNvCxnSpPr/>
          <p:nvPr/>
        </p:nvCxnSpPr>
        <p:spPr>
          <a:xfrm>
            <a:off x="4018908" y="5357333"/>
            <a:ext cx="1500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276815" y="4224102"/>
            <a:ext cx="0" cy="1344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화살표: 오른쪽 25"/>
          <p:cNvSpPr/>
          <p:nvPr/>
        </p:nvSpPr>
        <p:spPr>
          <a:xfrm rot="19357415">
            <a:off x="4268266" y="4985942"/>
            <a:ext cx="797170" cy="1563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78390" y="5263548"/>
            <a:ext cx="184395" cy="1797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979175"/>
              </p:ext>
            </p:extLst>
          </p:nvPr>
        </p:nvGraphicFramePr>
        <p:xfrm>
          <a:off x="5083084" y="4581435"/>
          <a:ext cx="107632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4" name="Formula" r:id="rId13" imgW="541080" imgH="179280" progId="Equation.Ribbit">
                  <p:embed/>
                </p:oleObj>
              </mc:Choice>
              <mc:Fallback>
                <p:oleObj name="Formula" r:id="rId13" imgW="541080" imgH="179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83084" y="4581435"/>
                        <a:ext cx="1076325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831081"/>
              </p:ext>
            </p:extLst>
          </p:nvPr>
        </p:nvGraphicFramePr>
        <p:xfrm>
          <a:off x="3332529" y="5419551"/>
          <a:ext cx="8826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5" name="Formula" r:id="rId15" imgW="444600" imgH="176760" progId="Equation.Ribbit">
                  <p:embed/>
                </p:oleObj>
              </mc:Choice>
              <mc:Fallback>
                <p:oleObj name="Formula" r:id="rId15" imgW="444600" imgH="176760" progId="Equation.Ribbit">
                  <p:embed/>
                  <p:pic>
                    <p:nvPicPr>
                      <p:cNvPr id="28" name="개체 2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32529" y="5419551"/>
                        <a:ext cx="882650" cy="35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569795"/>
              </p:ext>
            </p:extLst>
          </p:nvPr>
        </p:nvGraphicFramePr>
        <p:xfrm>
          <a:off x="7653062" y="4334794"/>
          <a:ext cx="288607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6" name="Formula" r:id="rId17" imgW="1450440" imgH="482760" progId="Equation.Ribbit">
                  <p:embed/>
                </p:oleObj>
              </mc:Choice>
              <mc:Fallback>
                <p:oleObj name="Formula" r:id="rId17" imgW="1450440" imgH="482760" progId="Equation.Ribbit">
                  <p:embed/>
                  <p:pic>
                    <p:nvPicPr>
                      <p:cNvPr id="28" name="개체 2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53062" y="4334794"/>
                        <a:ext cx="2886075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화살표: 오른쪽 30"/>
          <p:cNvSpPr/>
          <p:nvPr/>
        </p:nvSpPr>
        <p:spPr>
          <a:xfrm>
            <a:off x="6519374" y="4509124"/>
            <a:ext cx="773723" cy="61177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33" name="직사각형 32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직사각형 33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자유형: 도형 44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자유형: 도형 46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자유형: 도형 48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자유형: 도형 50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72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52747" y="3614825"/>
            <a:ext cx="787941" cy="262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과제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443084"/>
              </p:ext>
            </p:extLst>
          </p:nvPr>
        </p:nvGraphicFramePr>
        <p:xfrm>
          <a:off x="5860198" y="3628673"/>
          <a:ext cx="173037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" name="Formula" r:id="rId3" imgW="87840" imgH="119520" progId="Equation.Ribbit">
                  <p:embed/>
                </p:oleObj>
              </mc:Choice>
              <mc:Fallback>
                <p:oleObj name="Formula" r:id="rId3" imgW="87840" imgH="119520" progId="Equation.Ribbit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0198" y="3628673"/>
                        <a:ext cx="173037" cy="23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직사각형 32"/>
          <p:cNvSpPr/>
          <p:nvPr/>
        </p:nvSpPr>
        <p:spPr>
          <a:xfrm>
            <a:off x="2801166" y="1493147"/>
            <a:ext cx="368305" cy="7889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171913"/>
              </p:ext>
            </p:extLst>
          </p:nvPr>
        </p:nvGraphicFramePr>
        <p:xfrm>
          <a:off x="2902805" y="1491290"/>
          <a:ext cx="163512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" name="Formula" r:id="rId5" imgW="82800" imgH="120960" progId="Equation.Ribbit">
                  <p:embed/>
                </p:oleObj>
              </mc:Choice>
              <mc:Fallback>
                <p:oleObj name="Formula" r:id="rId5" imgW="82800" imgH="120960" progId="Equation.Ribbit">
                  <p:embed/>
                  <p:pic>
                    <p:nvPicPr>
                      <p:cNvPr id="32" name="개체 3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2805" y="1491290"/>
                        <a:ext cx="163512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665073"/>
              </p:ext>
            </p:extLst>
          </p:nvPr>
        </p:nvGraphicFramePr>
        <p:xfrm>
          <a:off x="5552747" y="4490262"/>
          <a:ext cx="309403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8" name="Formula" r:id="rId7" imgW="1559880" imgH="438480" progId="Equation.Ribbit">
                  <p:embed/>
                </p:oleObj>
              </mc:Choice>
              <mc:Fallback>
                <p:oleObj name="Formula" r:id="rId7" imgW="155988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2747" y="4490262"/>
                        <a:ext cx="3094038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11" name="Picture 63" descr="http://ictedusrv.cumbria.ac.uk/maths/SecMaths/U4/images/pic111.gif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" t="2546" r="2481" b="6846"/>
          <a:stretch/>
        </p:blipFill>
        <p:spPr bwMode="auto">
          <a:xfrm>
            <a:off x="2659843" y="1311780"/>
            <a:ext cx="5303565" cy="311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029935"/>
              </p:ext>
            </p:extLst>
          </p:nvPr>
        </p:nvGraphicFramePr>
        <p:xfrm>
          <a:off x="6230998" y="1542387"/>
          <a:ext cx="14573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9" name="Formula" r:id="rId10" imgW="735480" imgH="199440" progId="Equation.Ribbit">
                  <p:embed/>
                </p:oleObj>
              </mc:Choice>
              <mc:Fallback>
                <p:oleObj name="Formula" r:id="rId10" imgW="735480" imgH="199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30998" y="1542387"/>
                        <a:ext cx="1457325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7986319" y="1296150"/>
            <a:ext cx="3456734" cy="311833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09" name="Picture 61" descr="https://upload.wikimedia.org/math/e/e/d/eed68731d1230938d457c576deee1bcf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80" y="1440872"/>
            <a:ext cx="3162769" cy="286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16" name="직사각형 15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직사각형 16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자유형: 도형 17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자유형: 도형 21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자유형: 도형 23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자유형: 도형 25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자유형: 도형 34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자유형: 도형 36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자유형: 도형 38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682943" y="5485100"/>
            <a:ext cx="8632706" cy="112240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MATLAB</a:t>
            </a:r>
            <a:r>
              <a:rPr lang="ko-KR" altLang="en-US" dirty="0"/>
              <a:t>이나 </a:t>
            </a:r>
            <a:r>
              <a:rPr lang="en-US" altLang="ko-KR" dirty="0"/>
              <a:t>R, Python</a:t>
            </a:r>
            <a:r>
              <a:rPr lang="ko-KR" altLang="en-US" dirty="0"/>
              <a:t>같은 언어에서 기본적으로 제공하는 툴로 문제를 쉽게 해결할 수 있기 때문에 문제 해결 자체가 목표가 아님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수업의 목표는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ko-KR" altLang="en-US" dirty="0">
                <a:solidFill>
                  <a:srgbClr val="FF0000"/>
                </a:solidFill>
              </a:rPr>
              <a:t>언어가 제공하는 기초적인 문법만을 이용해서 문제를 해결하려고 노력함으로써 코딩의 본질을 깨닫는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05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Language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" name="_x239138512" descr="EMB000010d80c52"/>
          <p:cNvPicPr>
            <a:picLocks noChangeAspect="1" noChangeArrowheads="1"/>
          </p:cNvPicPr>
          <p:nvPr/>
        </p:nvPicPr>
        <p:blipFill rotWithShape="1">
          <a:blip r:embed="rId2"/>
          <a:srcRect t="12224"/>
          <a:stretch/>
        </p:blipFill>
        <p:spPr bwMode="auto">
          <a:xfrm>
            <a:off x="4140768" y="970344"/>
            <a:ext cx="6378740" cy="5575286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8665552" y="5175250"/>
            <a:ext cx="1689100" cy="1025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onsolas" pitchFamily="49" charset="0"/>
              <a:ea typeface="나눔고딕코딩" pitchFamily="49" charset="-127"/>
              <a:cs typeface="Estrangelo Edessa" pitchFamily="66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8949" y="4598825"/>
            <a:ext cx="1870075" cy="1223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2060"/>
              </a:solidFill>
              <a:latin typeface="Consolas" pitchFamily="49" charset="0"/>
              <a:ea typeface="나눔고딕코딩" pitchFamily="49" charset="-127"/>
              <a:cs typeface="Estrangelo Edessa" pitchFamily="66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76136" y="922214"/>
            <a:ext cx="2070885" cy="3619486"/>
            <a:chOff x="276135" y="970344"/>
            <a:chExt cx="2070885" cy="3619486"/>
          </a:xfrm>
        </p:grpSpPr>
        <p:sp>
          <p:nvSpPr>
            <p:cNvPr id="26" name="직사각형 25"/>
            <p:cNvSpPr/>
            <p:nvPr/>
          </p:nvSpPr>
          <p:spPr>
            <a:xfrm>
              <a:off x="276135" y="1408012"/>
              <a:ext cx="2070885" cy="243633"/>
            </a:xfrm>
            <a:prstGeom prst="rect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직사각형 26"/>
            <p:cNvSpPr/>
            <p:nvPr/>
          </p:nvSpPr>
          <p:spPr>
            <a:xfrm>
              <a:off x="276135" y="1499511"/>
              <a:ext cx="152134" cy="152134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/>
            <p:cNvSpPr/>
            <p:nvPr/>
          </p:nvSpPr>
          <p:spPr>
            <a:xfrm>
              <a:off x="276135" y="970344"/>
              <a:ext cx="2070885" cy="437668"/>
            </a:xfrm>
            <a:custGeom>
              <a:avLst/>
              <a:gdLst>
                <a:gd name="connsiteX0" fmla="*/ 0 w 2070885"/>
                <a:gd name="connsiteY0" fmla="*/ 0 h 437668"/>
                <a:gd name="connsiteX1" fmla="*/ 2070885 w 2070885"/>
                <a:gd name="connsiteY1" fmla="*/ 0 h 437668"/>
                <a:gd name="connsiteX2" fmla="*/ 2070885 w 2070885"/>
                <a:gd name="connsiteY2" fmla="*/ 437668 h 437668"/>
                <a:gd name="connsiteX3" fmla="*/ 0 w 2070885"/>
                <a:gd name="connsiteY3" fmla="*/ 437668 h 437668"/>
                <a:gd name="connsiteX4" fmla="*/ 0 w 2070885"/>
                <a:gd name="connsiteY4" fmla="*/ 0 h 43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885" h="437668">
                  <a:moveTo>
                    <a:pt x="0" y="0"/>
                  </a:moveTo>
                  <a:lnTo>
                    <a:pt x="2070885" y="0"/>
                  </a:lnTo>
                  <a:lnTo>
                    <a:pt x="2070885" y="437668"/>
                  </a:lnTo>
                  <a:lnTo>
                    <a:pt x="0" y="4376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6135" y="1854132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자유형: 도형 29"/>
            <p:cNvSpPr/>
            <p:nvPr/>
          </p:nvSpPr>
          <p:spPr>
            <a:xfrm>
              <a:off x="421097" y="1752889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Index</a:t>
              </a:r>
              <a:endParaRPr lang="ko-KR" altLang="en-US" sz="1600" b="1" u="none" kern="1200" dirty="0">
                <a:solidFill>
                  <a:schemeClr val="accent5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6135" y="2208750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/>
            <p:cNvSpPr/>
            <p:nvPr/>
          </p:nvSpPr>
          <p:spPr>
            <a:xfrm>
              <a:off x="421097" y="2107507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코딩이란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6135" y="2563368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자유형: 도형 33"/>
            <p:cNvSpPr/>
            <p:nvPr/>
          </p:nvSpPr>
          <p:spPr>
            <a:xfrm>
              <a:off x="421097" y="2462125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5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문제제시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6135" y="2917986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자유형: 도형 35"/>
            <p:cNvSpPr/>
            <p:nvPr/>
          </p:nvSpPr>
          <p:spPr>
            <a:xfrm>
              <a:off x="421097" y="2816742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u="none" kern="1200" dirty="0">
                  <a:solidFill>
                    <a:schemeClr val="accent1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프로그래밍 언어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6135" y="3272603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자유형: 도형 37"/>
            <p:cNvSpPr/>
            <p:nvPr/>
          </p:nvSpPr>
          <p:spPr>
            <a:xfrm>
              <a:off x="421097" y="3171360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Dev C++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설치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6135" y="3627221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/>
            <p:cNvSpPr/>
            <p:nvPr/>
          </p:nvSpPr>
          <p:spPr>
            <a:xfrm>
              <a:off x="421097" y="3525978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C </a:t>
              </a: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시작하기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6135" y="3981839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/>
            <p:cNvSpPr/>
            <p:nvPr/>
          </p:nvSpPr>
          <p:spPr>
            <a:xfrm>
              <a:off x="421097" y="3880596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컴파일 과정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76135" y="4336457"/>
              <a:ext cx="152131" cy="152131"/>
            </a:xfrm>
            <a:prstGeom prst="rect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자유형: 도형 43"/>
            <p:cNvSpPr/>
            <p:nvPr/>
          </p:nvSpPr>
          <p:spPr>
            <a:xfrm>
              <a:off x="421097" y="4235213"/>
              <a:ext cx="1925923" cy="354617"/>
            </a:xfrm>
            <a:custGeom>
              <a:avLst/>
              <a:gdLst>
                <a:gd name="connsiteX0" fmla="*/ 0 w 1925923"/>
                <a:gd name="connsiteY0" fmla="*/ 0 h 354617"/>
                <a:gd name="connsiteX1" fmla="*/ 1925923 w 1925923"/>
                <a:gd name="connsiteY1" fmla="*/ 0 h 354617"/>
                <a:gd name="connsiteX2" fmla="*/ 1925923 w 1925923"/>
                <a:gd name="connsiteY2" fmla="*/ 354617 h 354617"/>
                <a:gd name="connsiteX3" fmla="*/ 0 w 1925923"/>
                <a:gd name="connsiteY3" fmla="*/ 354617 h 354617"/>
                <a:gd name="connsiteX4" fmla="*/ 0 w 1925923"/>
                <a:gd name="connsiteY4" fmla="*/ 0 h 35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23" h="354617">
                  <a:moveTo>
                    <a:pt x="0" y="0"/>
                  </a:moveTo>
                  <a:lnTo>
                    <a:pt x="1925923" y="0"/>
                  </a:lnTo>
                  <a:lnTo>
                    <a:pt x="1925923" y="354617"/>
                  </a:lnTo>
                  <a:lnTo>
                    <a:pt x="0" y="3546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0" u="none" kern="1200" dirty="0">
                  <a:solidFill>
                    <a:srgbClr val="00B0F0"/>
                  </a:solidFill>
                  <a:effectLst/>
                  <a:latin typeface="HY궁서B" panose="02030600000101010101" pitchFamily="18" charset="-127"/>
                  <a:ea typeface="HY궁서B" panose="02030600000101010101" pitchFamily="18" charset="-127"/>
                </a:rPr>
                <a:t>프로세스와 메모리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31587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3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TextArea" Revision="1" Stencil="System.Storyboarding.Common" StencilVersion="0.1"/>
</Control>
</file>

<file path=customXml/itemProps1.xml><?xml version="1.0" encoding="utf-8"?>
<ds:datastoreItem xmlns:ds="http://schemas.openxmlformats.org/officeDocument/2006/customXml" ds:itemID="{A29BF5ED-C498-4391-8317-91D0CC88D8F3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213568E3-6F37-4899-B139-2A44DF2335C7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9818313A-F1B1-4F6E-9200-1332CBC58679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D182108-0A92-4977-A332-65ACD75BBA55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9650EB6B-CAB7-49D2-99F0-C26CAB3DC41F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9FAFCEAE-35B8-4525-A420-E38219824BE0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80A737F1-AF93-4E9A-A060-499EF99ADD35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A2DCD7D7-640F-4F9E-95D9-56790DEDDA1A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412B122E-CAA7-4E27-9DF4-170FD05D01E1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D5BBB127-E442-4C3E-BAED-F482EBCE7D78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9EA9A9AC-2236-466E-8F53-279303F9FD4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AD0501A-934A-40EA-ABF9-4D86F89CC591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55F5BBC3-F614-4BE7-9C0E-2B60177FD5D3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37A274B2-A924-48F5-A99D-83501CD7DC66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B50DD79C-C8C1-4993-BC3D-2B9DFD0B260A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DD4D02A7-7BF8-4DA2-B204-9C36EDA66673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C6821D7A-7953-4D2E-B494-370CB7331912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70057BCB-2BE1-4C60-99AF-64011E968896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FA9CD6C1-42F4-4B44-A3EF-86699B89B763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AC822515-2872-4895-B1E7-04BB1FFB79C2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6FCA398B-D378-4EB1-A0AA-471AA9F2CD00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8C8C4E70-9896-41A0-B89F-B3B19A558BF3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E30FC9-A685-45DE-ACF1-BA9220EE11C6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FE51999B-E761-4B14-9B1C-D8F288F6081D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EE292384-993D-432E-85B3-C9AB5DF3F498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E0F36B25-B67C-4F47-A240-FE9535077487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7A0F6CED-7976-4A44-BCEB-1AF172818C47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199FBC9F-C49E-4A07-BC19-3D3F28DACBEA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167A1EF5-90BE-4CD4-B760-2C0B8F2D7047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73B9D2B2-82F8-4190-A1F5-4C64EF72EBEA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D5851A1E-A43D-4940-99DA-69377BE16970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36E2D69F-8404-4205-8A02-89CAFD0E694D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FE23F8B-DE69-4338-A306-B721A507AFD1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35236F0-0A04-485F-9418-FDD03D1AE01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98902B7-38E2-4600-AAC9-F15217685D80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C907F90-155C-45F5-A2BD-2D0F3BBB951E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2F6E6408-537F-4991-8291-AE39E5EA667C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844CBE9B-AFBD-48AB-B279-723277F3B9C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1877</TotalTime>
  <Words>2667</Words>
  <Application>Microsoft Office PowerPoint</Application>
  <PresentationFormat>와이드스크린</PresentationFormat>
  <Paragraphs>1018</Paragraphs>
  <Slides>53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73" baseType="lpstr">
      <vt:lpstr>Estrangelo Edessa</vt:lpstr>
      <vt:lpstr>HY궁서B</vt:lpstr>
      <vt:lpstr>HY중고딕</vt:lpstr>
      <vt:lpstr>HY헤드라인M</vt:lpstr>
      <vt:lpstr>MD아트체</vt:lpstr>
      <vt:lpstr>나눔고딕코딩</vt:lpstr>
      <vt:lpstr>맑은 고딕</vt:lpstr>
      <vt:lpstr>휴먼엑스포</vt:lpstr>
      <vt:lpstr>Arial</vt:lpstr>
      <vt:lpstr>Berlin Sans FB</vt:lpstr>
      <vt:lpstr>Candara</vt:lpstr>
      <vt:lpstr>Century Gothic</vt:lpstr>
      <vt:lpstr>Consolas</vt:lpstr>
      <vt:lpstr>MV Boli</vt:lpstr>
      <vt:lpstr>Segoe UI</vt:lpstr>
      <vt:lpstr>Showcard Gothic</vt:lpstr>
      <vt:lpstr>Wingdings 3</vt:lpstr>
      <vt:lpstr>줄기</vt:lpstr>
      <vt:lpstr>Formula</vt:lpstr>
      <vt:lpstr>Aurora Equation</vt:lpstr>
      <vt:lpstr>Startup Coding with C  [Dev C++설치 및 구동] for data science and mathematical model simulation</vt:lpstr>
      <vt:lpstr>Startup Coding with C  </vt:lpstr>
      <vt:lpstr>Startup Coding with C  [Dev C++설치 및 구동] for data science and mathematical model simulation</vt:lpstr>
      <vt:lpstr>Startup Coding with C  [Dev C++설치 및 구동] for data science and mathematical model simulation</vt:lpstr>
      <vt:lpstr>Index</vt:lpstr>
      <vt:lpstr>Coding</vt:lpstr>
      <vt:lpstr>문제 제시 - 발사체 운동</vt:lpstr>
      <vt:lpstr>최종 과제</vt:lpstr>
      <vt:lpstr>Programming Language</vt:lpstr>
      <vt:lpstr>Programming Language</vt:lpstr>
      <vt:lpstr>Programming Language</vt:lpstr>
      <vt:lpstr>Programming Language</vt:lpstr>
      <vt:lpstr>Programming Language</vt:lpstr>
      <vt:lpstr>Programming Language</vt:lpstr>
      <vt:lpstr>Programming Language</vt:lpstr>
      <vt:lpstr>Programming Language</vt:lpstr>
      <vt:lpstr>Programming Language</vt:lpstr>
      <vt:lpstr>Programming Language</vt:lpstr>
      <vt:lpstr>Programming Language</vt:lpstr>
      <vt:lpstr>Programming Language</vt:lpstr>
      <vt:lpstr>Dev C++ 설치</vt:lpstr>
      <vt:lpstr>Dev C++ 설치</vt:lpstr>
      <vt:lpstr>Dev C++ 설치</vt:lpstr>
      <vt:lpstr>Dev C++ 설치</vt:lpstr>
      <vt:lpstr>Dev C++ 설치</vt:lpstr>
      <vt:lpstr>Dev C++ 설치</vt:lpstr>
      <vt:lpstr>Dev C++ 설치</vt:lpstr>
      <vt:lpstr>Dev C++ 설치</vt:lpstr>
      <vt:lpstr>Dev C++ 설치</vt:lpstr>
      <vt:lpstr>Dev C++ 설치</vt:lpstr>
      <vt:lpstr>C 시작하기</vt:lpstr>
      <vt:lpstr>C 시작하기</vt:lpstr>
      <vt:lpstr>C 시작하기</vt:lpstr>
      <vt:lpstr>C 시작하기</vt:lpstr>
      <vt:lpstr>C 시작하기</vt:lpstr>
      <vt:lpstr>Compile Process</vt:lpstr>
      <vt:lpstr>Compile Process</vt:lpstr>
      <vt:lpstr>Compile Process</vt:lpstr>
      <vt:lpstr>Compile Process</vt:lpstr>
      <vt:lpstr>Compile Process</vt:lpstr>
      <vt:lpstr>Compile Process</vt:lpstr>
      <vt:lpstr>Compile Process</vt:lpstr>
      <vt:lpstr>Process &amp; Memory</vt:lpstr>
      <vt:lpstr>Process &amp; Memory</vt:lpstr>
      <vt:lpstr>Hello World!  [Process  and  Data]</vt:lpstr>
      <vt:lpstr>Process &amp; Memory</vt:lpstr>
      <vt:lpstr>Process &amp; Memory</vt:lpstr>
      <vt:lpstr>Process &amp; Memory</vt:lpstr>
      <vt:lpstr>Process &amp; Memory</vt:lpstr>
      <vt:lpstr>Process &amp; Memory</vt:lpstr>
      <vt:lpstr>Process &amp; Memory</vt:lpstr>
      <vt:lpstr>Process &amp; Memory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Coding with C  for data science and mathematical model simulation</dc:title>
  <dc:creator>서종현</dc:creator>
  <cp:lastModifiedBy>서종현</cp:lastModifiedBy>
  <cp:revision>208</cp:revision>
  <dcterms:created xsi:type="dcterms:W3CDTF">2016-08-09T07:30:38Z</dcterms:created>
  <dcterms:modified xsi:type="dcterms:W3CDTF">2016-08-21T18:57:17Z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https://d.docs.live.net/d7e4888740adec00/강의데이터/부산대학특강/특강PPT1.pptx</vt:lpwstr>
  </property>
</Properties>
</file>